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</p:sldMasterIdLst>
  <p:notesMasterIdLst>
    <p:notesMasterId r:id="rId12"/>
  </p:notesMasterIdLst>
  <p:sldIdLst>
    <p:sldId id="1833" r:id="rId3"/>
    <p:sldId id="471" r:id="rId4"/>
    <p:sldId id="337" r:id="rId5"/>
    <p:sldId id="1849" r:id="rId6"/>
    <p:sldId id="516" r:id="rId7"/>
    <p:sldId id="504" r:id="rId8"/>
    <p:sldId id="519" r:id="rId9"/>
    <p:sldId id="1857" r:id="rId10"/>
    <p:sldId id="2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BF09F-00A4-4A9E-A99A-8E59D71360B4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70294-2397-47B7-BE4C-6C934E301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04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6/7/2018 12:15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82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6/7/2018 12:23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52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1B523-0374-4223-8C08-61F5E9DD4A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83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1B523-0374-4223-8C08-61F5E9DD4A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9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1B523-0374-4223-8C08-61F5E9DD4A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73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1B523-0374-4223-8C08-61F5E9DD4A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16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C4867-5389-0544-8BFC-F369B67B58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85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84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64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29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51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00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84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5995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57099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882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90672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30351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0869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80" y="6364281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83179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9235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0412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3345" y="1217195"/>
            <a:ext cx="5154444" cy="1973570"/>
          </a:xfrm>
        </p:spPr>
        <p:txBody>
          <a:bodyPr wrap="square">
            <a:spAutoFit/>
          </a:bodyPr>
          <a:lstStyle>
            <a:lvl1pPr>
              <a:defRPr sz="64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1000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90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036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951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31148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56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38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70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538806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56853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5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1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1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208860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93541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35703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215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0918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99011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08478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0549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9418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98972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857039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063432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69361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33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3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04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12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58149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65553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0118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33333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948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0906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3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180784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Subhea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 noChangeAspect="1"/>
          </p:cNvSpPr>
          <p:nvPr>
            <p:ph type="title"/>
          </p:nvPr>
        </p:nvSpPr>
        <p:spPr>
          <a:xfrm>
            <a:off x="304800" y="351289"/>
            <a:ext cx="11582400" cy="902876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867">
                <a:solidFill>
                  <a:schemeClr val="tx2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97677" y="6379834"/>
            <a:ext cx="1395659" cy="1642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67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04799" y="1307100"/>
            <a:ext cx="5791200" cy="5128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333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852429"/>
            <a:ext cx="5791200" cy="1992853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2"/>
          </p:nvPr>
        </p:nvSpPr>
        <p:spPr>
          <a:xfrm>
            <a:off x="6095999" y="1307100"/>
            <a:ext cx="5791200" cy="5128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333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0" y="1852429"/>
            <a:ext cx="5791200" cy="1992853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</p:spTree>
    <p:extLst>
      <p:ext uri="{BB962C8B-B14F-4D97-AF65-F5344CB8AC3E}">
        <p14:creationId xmlns:p14="http://schemas.microsoft.com/office/powerpoint/2010/main" val="15054137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1A7D1-7042-ED47-82AE-80656C2C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ECE66-C562-6F41-BE7F-F51CC3AED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A5631-DFAD-E64B-B789-4AE40FD7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4F82-9234-B34E-B624-471749B469A9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30F69-9ED5-9A41-B7D7-D9B2562C6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544BE-B52B-8545-B544-5EB646C9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86B-796E-654A-8A29-42BD04CB7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365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65B5-9923-4B69-B0D6-0AAFDB6C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0FA1-0162-43FB-B6A9-7370EC6CC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9C83A-8E85-43CD-A1E6-718F701D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6AAE-5D81-499D-B00E-7BBB0FD8ED2F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F2D4F-FDE3-4B8B-8712-949A9C994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FA51E-AFA4-4C6B-AEF8-21A64431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A4CB-A5B2-4176-9C5D-F5A9A8CD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1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96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9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869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527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image" Target="../media/image8.emf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60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91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7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8" r:id="rId25"/>
    <p:sldLayoutId id="2147483719" r:id="rId26"/>
    <p:sldLayoutId id="2147483720" r:id="rId2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26" Type="http://schemas.openxmlformats.org/officeDocument/2006/relationships/image" Target="../media/image14.pn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microsoft.com/office/2007/relationships/hdphoto" Target="../media/hdphoto2.wdp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38.png"/><Relationship Id="rId1" Type="http://schemas.openxmlformats.org/officeDocument/2006/relationships/tags" Target="../tags/tag1.xml"/><Relationship Id="rId6" Type="http://schemas.openxmlformats.org/officeDocument/2006/relationships/image" Target="../media/image18.emf"/><Relationship Id="rId11" Type="http://schemas.openxmlformats.org/officeDocument/2006/relationships/image" Target="../media/image23.svg"/><Relationship Id="rId24" Type="http://schemas.openxmlformats.org/officeDocument/2006/relationships/image" Target="../media/image36.png"/><Relationship Id="rId5" Type="http://schemas.openxmlformats.org/officeDocument/2006/relationships/image" Target="../media/image17.emf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3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emf"/><Relationship Id="rId9" Type="http://schemas.openxmlformats.org/officeDocument/2006/relationships/image" Target="../media/image21.svg"/><Relationship Id="rId14" Type="http://schemas.openxmlformats.org/officeDocument/2006/relationships/image" Target="../media/image26.emf"/><Relationship Id="rId22" Type="http://schemas.openxmlformats.org/officeDocument/2006/relationships/image" Target="../media/image34.png"/><Relationship Id="rId27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2.png"/><Relationship Id="rId18" Type="http://schemas.openxmlformats.org/officeDocument/2006/relationships/image" Target="../media/image22.png"/><Relationship Id="rId3" Type="http://schemas.openxmlformats.org/officeDocument/2006/relationships/image" Target="../media/image39.png"/><Relationship Id="rId21" Type="http://schemas.openxmlformats.org/officeDocument/2006/relationships/image" Target="../media/image25.svg"/><Relationship Id="rId7" Type="http://schemas.openxmlformats.org/officeDocument/2006/relationships/image" Target="../media/image18.emf"/><Relationship Id="rId12" Type="http://schemas.openxmlformats.org/officeDocument/2006/relationships/image" Target="../media/image26.emf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7.emf"/><Relationship Id="rId11" Type="http://schemas.microsoft.com/office/2007/relationships/hdphoto" Target="../media/hdphoto3.wdp"/><Relationship Id="rId5" Type="http://schemas.openxmlformats.org/officeDocument/2006/relationships/image" Target="../media/image16.emf"/><Relationship Id="rId15" Type="http://schemas.openxmlformats.org/officeDocument/2006/relationships/image" Target="../media/image19.png"/><Relationship Id="rId10" Type="http://schemas.openxmlformats.org/officeDocument/2006/relationships/image" Target="../media/image42.png"/><Relationship Id="rId19" Type="http://schemas.openxmlformats.org/officeDocument/2006/relationships/image" Target="../media/image23.svg"/><Relationship Id="rId4" Type="http://schemas.openxmlformats.org/officeDocument/2006/relationships/image" Target="../media/image40.png"/><Relationship Id="rId9" Type="http://schemas.openxmlformats.org/officeDocument/2006/relationships/image" Target="../media/image41.gif"/><Relationship Id="rId14" Type="http://schemas.openxmlformats.org/officeDocument/2006/relationships/image" Target="../media/image4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7.png"/><Relationship Id="rId18" Type="http://schemas.openxmlformats.org/officeDocument/2006/relationships/image" Target="../media/image50.png"/><Relationship Id="rId3" Type="http://schemas.openxmlformats.org/officeDocument/2006/relationships/image" Target="../media/image15.svg"/><Relationship Id="rId7" Type="http://schemas.openxmlformats.org/officeDocument/2006/relationships/image" Target="../media/image44.png"/><Relationship Id="rId12" Type="http://schemas.openxmlformats.org/officeDocument/2006/relationships/image" Target="../media/image46.png"/><Relationship Id="rId17" Type="http://schemas.openxmlformats.org/officeDocument/2006/relationships/image" Target="../media/image30.png"/><Relationship Id="rId2" Type="http://schemas.openxmlformats.org/officeDocument/2006/relationships/image" Target="../media/image14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3.sv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48.png"/><Relationship Id="rId10" Type="http://schemas.openxmlformats.org/officeDocument/2006/relationships/image" Target="../media/image28.png"/><Relationship Id="rId4" Type="http://schemas.openxmlformats.org/officeDocument/2006/relationships/image" Target="../media/image26.emf"/><Relationship Id="rId9" Type="http://schemas.openxmlformats.org/officeDocument/2006/relationships/image" Target="../media/image27.png"/><Relationship Id="rId14" Type="http://schemas.openxmlformats.org/officeDocument/2006/relationships/hyperlink" Target="aka.ms/acr/build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3.png"/><Relationship Id="rId18" Type="http://schemas.microsoft.com/office/2007/relationships/hdphoto" Target="../media/hdphoto2.wdp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12" Type="http://schemas.openxmlformats.org/officeDocument/2006/relationships/image" Target="../media/image52.tiff"/><Relationship Id="rId17" Type="http://schemas.openxmlformats.org/officeDocument/2006/relationships/image" Target="../media/image36.png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56.svg"/><Relationship Id="rId1" Type="http://schemas.openxmlformats.org/officeDocument/2006/relationships/tags" Target="../tags/tag2.xml"/><Relationship Id="rId6" Type="http://schemas.openxmlformats.org/officeDocument/2006/relationships/image" Target="../media/image51.svg"/><Relationship Id="rId11" Type="http://schemas.openxmlformats.org/officeDocument/2006/relationships/image" Target="../media/image35.png"/><Relationship Id="rId5" Type="http://schemas.openxmlformats.org/officeDocument/2006/relationships/image" Target="../media/image14.png"/><Relationship Id="rId15" Type="http://schemas.openxmlformats.org/officeDocument/2006/relationships/image" Target="../media/image55.png"/><Relationship Id="rId10" Type="http://schemas.openxmlformats.org/officeDocument/2006/relationships/image" Target="../media/image33.png"/><Relationship Id="rId4" Type="http://schemas.openxmlformats.org/officeDocument/2006/relationships/image" Target="../media/image16.emf"/><Relationship Id="rId9" Type="http://schemas.openxmlformats.org/officeDocument/2006/relationships/image" Target="../media/image26.emf"/><Relationship Id="rId14" Type="http://schemas.openxmlformats.org/officeDocument/2006/relationships/image" Target="../media/image5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3.png"/><Relationship Id="rId18" Type="http://schemas.microsoft.com/office/2007/relationships/hdphoto" Target="../media/hdphoto2.wdp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1.svg"/><Relationship Id="rId12" Type="http://schemas.openxmlformats.org/officeDocument/2006/relationships/image" Target="../media/image35.png"/><Relationship Id="rId17" Type="http://schemas.openxmlformats.org/officeDocument/2006/relationships/image" Target="../media/image36.png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56.svg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11" Type="http://schemas.openxmlformats.org/officeDocument/2006/relationships/image" Target="../media/image33.png"/><Relationship Id="rId5" Type="http://schemas.openxmlformats.org/officeDocument/2006/relationships/image" Target="../media/image52.tiff"/><Relationship Id="rId15" Type="http://schemas.openxmlformats.org/officeDocument/2006/relationships/image" Target="../media/image55.png"/><Relationship Id="rId10" Type="http://schemas.openxmlformats.org/officeDocument/2006/relationships/image" Target="../media/image26.emf"/><Relationship Id="rId4" Type="http://schemas.openxmlformats.org/officeDocument/2006/relationships/image" Target="../media/image16.emf"/><Relationship Id="rId9" Type="http://schemas.openxmlformats.org/officeDocument/2006/relationships/image" Target="../media/image13.svg"/><Relationship Id="rId14" Type="http://schemas.openxmlformats.org/officeDocument/2006/relationships/image" Target="../media/image5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4.svg"/><Relationship Id="rId18" Type="http://schemas.openxmlformats.org/officeDocument/2006/relationships/image" Target="../media/image16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png"/><Relationship Id="rId12" Type="http://schemas.openxmlformats.org/officeDocument/2006/relationships/image" Target="../media/image53.png"/><Relationship Id="rId17" Type="http://schemas.microsoft.com/office/2007/relationships/hdphoto" Target="../media/hdphoto2.wdp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36.png"/><Relationship Id="rId1" Type="http://schemas.openxmlformats.org/officeDocument/2006/relationships/tags" Target="../tags/tag4.xml"/><Relationship Id="rId6" Type="http://schemas.openxmlformats.org/officeDocument/2006/relationships/image" Target="../media/image51.svg"/><Relationship Id="rId11" Type="http://schemas.openxmlformats.org/officeDocument/2006/relationships/image" Target="../media/image35.png"/><Relationship Id="rId5" Type="http://schemas.openxmlformats.org/officeDocument/2006/relationships/image" Target="../media/image14.png"/><Relationship Id="rId15" Type="http://schemas.openxmlformats.org/officeDocument/2006/relationships/image" Target="../media/image56.svg"/><Relationship Id="rId10" Type="http://schemas.openxmlformats.org/officeDocument/2006/relationships/image" Target="../media/image33.png"/><Relationship Id="rId4" Type="http://schemas.openxmlformats.org/officeDocument/2006/relationships/image" Target="../media/image52.tiff"/><Relationship Id="rId9" Type="http://schemas.openxmlformats.org/officeDocument/2006/relationships/image" Target="../media/image26.emf"/><Relationship Id="rId1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32.png"/><Relationship Id="rId18" Type="http://schemas.openxmlformats.org/officeDocument/2006/relationships/image" Target="../media/image28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10.png"/><Relationship Id="rId12" Type="http://schemas.openxmlformats.org/officeDocument/2006/relationships/image" Target="../media/image58.png"/><Relationship Id="rId17" Type="http://schemas.openxmlformats.org/officeDocument/2006/relationships/image" Target="../media/image27.png"/><Relationship Id="rId2" Type="http://schemas.openxmlformats.org/officeDocument/2006/relationships/slideLayout" Target="../slideLayouts/slideLayout56.xml"/><Relationship Id="rId16" Type="http://schemas.openxmlformats.org/officeDocument/2006/relationships/image" Target="../media/image34.png"/><Relationship Id="rId20" Type="http://schemas.openxmlformats.org/officeDocument/2006/relationships/image" Target="../media/image29.png"/><Relationship Id="rId1" Type="http://schemas.openxmlformats.org/officeDocument/2006/relationships/tags" Target="../tags/tag5.xml"/><Relationship Id="rId6" Type="http://schemas.openxmlformats.org/officeDocument/2006/relationships/image" Target="../media/image57.png"/><Relationship Id="rId11" Type="http://schemas.openxmlformats.org/officeDocument/2006/relationships/image" Target="../media/image50.png"/><Relationship Id="rId5" Type="http://schemas.openxmlformats.org/officeDocument/2006/relationships/image" Target="../media/image35.png"/><Relationship Id="rId15" Type="http://schemas.openxmlformats.org/officeDocument/2006/relationships/image" Target="../media/image16.emf"/><Relationship Id="rId10" Type="http://schemas.openxmlformats.org/officeDocument/2006/relationships/image" Target="../media/image30.png"/><Relationship Id="rId19" Type="http://schemas.openxmlformats.org/officeDocument/2006/relationships/image" Target="../media/image59.png"/><Relationship Id="rId4" Type="http://schemas.openxmlformats.org/officeDocument/2006/relationships/image" Target="../media/image33.png"/><Relationship Id="rId9" Type="http://schemas.openxmlformats.org/officeDocument/2006/relationships/image" Target="../media/image26.emf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2.png"/><Relationship Id="rId5" Type="http://schemas.openxmlformats.org/officeDocument/2006/relationships/hyperlink" Target="aka.ms/acr/build" TargetMode="Externa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82B7E-5144-42CB-9690-922F8C77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1772793"/>
          </a:xfrm>
        </p:spPr>
        <p:txBody>
          <a:bodyPr anchor="t"/>
          <a:lstStyle/>
          <a:p>
            <a:r>
              <a:rPr lang="en-US" dirty="0"/>
              <a:t>Announcing ACR Build</a:t>
            </a:r>
            <a:br>
              <a:rPr lang="en-US" dirty="0"/>
            </a:br>
            <a:br>
              <a:rPr lang="en-US" dirty="0"/>
            </a:br>
            <a:r>
              <a:rPr lang="en-US" sz="2800" i="1" dirty="0"/>
              <a:t>A primitive of container </a:t>
            </a:r>
            <a:br>
              <a:rPr lang="en-US" sz="2800" i="1" dirty="0"/>
            </a:br>
            <a:r>
              <a:rPr lang="en-US" sz="2800" i="1" dirty="0"/>
              <a:t>lifecycle management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7BF5F8B-95CF-43A3-9B84-FDAE7ABAF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299" y="1834286"/>
            <a:ext cx="3377794" cy="337779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A0CBA2-DE5C-4376-B914-9955099C8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1505" y="1645920"/>
            <a:ext cx="3377794" cy="33777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9F5965-4FD6-4435-8341-635744227BDD}"/>
              </a:ext>
            </a:extLst>
          </p:cNvPr>
          <p:cNvSpPr/>
          <p:nvPr/>
        </p:nvSpPr>
        <p:spPr>
          <a:xfrm>
            <a:off x="4393933" y="5751314"/>
            <a:ext cx="33584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aka.ms/acr/build</a:t>
            </a:r>
          </a:p>
        </p:txBody>
      </p:sp>
    </p:spTree>
    <p:extLst>
      <p:ext uri="{BB962C8B-B14F-4D97-AF65-F5344CB8AC3E}">
        <p14:creationId xmlns:p14="http://schemas.microsoft.com/office/powerpoint/2010/main" val="328541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2">
        <p:fade/>
      </p:transition>
    </mc:Choice>
    <mc:Fallback xmlns="">
      <p:transition spd="med" advTm="2302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ED6B94D-D78A-4B52-BA37-B725F7DC02A1}"/>
              </a:ext>
            </a:extLst>
          </p:cNvPr>
          <p:cNvGrpSpPr/>
          <p:nvPr/>
        </p:nvGrpSpPr>
        <p:grpSpPr>
          <a:xfrm>
            <a:off x="9290512" y="1214240"/>
            <a:ext cx="2512442" cy="608928"/>
            <a:chOff x="2260698" y="1058892"/>
            <a:chExt cx="2563550" cy="62131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C7FDA40-9B09-4A19-B829-1F09B0D14A7D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>
                  <a:solidFill>
                    <a:prstClr val="white"/>
                  </a:solidFill>
                </a:rPr>
                <a:t>Container Service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6AD4FCCE-EFE9-4EEE-8A52-610063A6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FB45A1-EA72-44DE-ACE0-AB37C1FD7A0D}"/>
              </a:ext>
            </a:extLst>
          </p:cNvPr>
          <p:cNvGrpSpPr/>
          <p:nvPr/>
        </p:nvGrpSpPr>
        <p:grpSpPr>
          <a:xfrm>
            <a:off x="9290512" y="3072584"/>
            <a:ext cx="2512442" cy="608928"/>
            <a:chOff x="2260698" y="1672903"/>
            <a:chExt cx="2563550" cy="62131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D26E14E-44D5-4398-ACA2-F59B8CC8ED31}"/>
                </a:ext>
              </a:extLst>
            </p:cNvPr>
            <p:cNvSpPr/>
            <p:nvPr/>
          </p:nvSpPr>
          <p:spPr>
            <a:xfrm>
              <a:off x="2260698" y="1672903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>
                  <a:solidFill>
                    <a:prstClr val="white"/>
                  </a:solidFill>
                </a:rPr>
                <a:t>Service Fabric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C6297B7-6B57-44AB-8AEF-B53FC7994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6537" y="1735699"/>
              <a:ext cx="495338" cy="49572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33D8D61-966E-43D3-A34B-8D15BC38E021}"/>
              </a:ext>
            </a:extLst>
          </p:cNvPr>
          <p:cNvGrpSpPr/>
          <p:nvPr/>
        </p:nvGrpSpPr>
        <p:grpSpPr>
          <a:xfrm>
            <a:off x="9290512" y="2453136"/>
            <a:ext cx="2512442" cy="608928"/>
            <a:chOff x="2260698" y="2350204"/>
            <a:chExt cx="2563550" cy="621314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7E10003-490F-418F-822F-2A7D5899B540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>
                  <a:solidFill>
                    <a:prstClr val="white"/>
                  </a:solidFill>
                </a:rPr>
                <a:t>App Services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B584E37-E670-4B99-9EF2-CC256CC76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4FB3EEC-72B1-42C5-A93F-E74A140A4E5E}"/>
              </a:ext>
            </a:extLst>
          </p:cNvPr>
          <p:cNvGrpSpPr/>
          <p:nvPr/>
        </p:nvGrpSpPr>
        <p:grpSpPr>
          <a:xfrm>
            <a:off x="9290512" y="1833688"/>
            <a:ext cx="2512442" cy="608928"/>
            <a:chOff x="12042417" y="1907893"/>
            <a:chExt cx="2512442" cy="60892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E1C5FD0-F62A-4DFA-8106-90BBD3A24EED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>
                  <a:solidFill>
                    <a:prstClr val="white"/>
                  </a:solidFill>
                </a:rPr>
                <a:t>Container Instances</a:t>
              </a:r>
            </a:p>
          </p:txBody>
        </p:sp>
        <p:pic>
          <p:nvPicPr>
            <p:cNvPr id="118" name="Picture 2" descr="Image result for azure container instances logo">
              <a:extLst>
                <a:ext uri="{FF2B5EF4-FFF2-40B4-BE49-F238E27FC236}">
                  <a16:creationId xmlns:a16="http://schemas.microsoft.com/office/drawing/2014/main" id="{AE8BB365-8A6F-4011-9CDD-DA5A562A28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FF32FEC-AD17-4492-AF7B-3BD913241F9A}"/>
              </a:ext>
            </a:extLst>
          </p:cNvPr>
          <p:cNvGrpSpPr/>
          <p:nvPr/>
        </p:nvGrpSpPr>
        <p:grpSpPr>
          <a:xfrm>
            <a:off x="9290512" y="3692032"/>
            <a:ext cx="2512442" cy="608928"/>
            <a:chOff x="12042417" y="3769446"/>
            <a:chExt cx="2512442" cy="60892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0B1E15-154D-4578-AC59-A24F33BF2DD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 dirty="0">
                  <a:solidFill>
                    <a:prstClr val="white"/>
                  </a:solidFill>
                </a:rPr>
                <a:t>Azure Functions</a:t>
              </a:r>
            </a:p>
          </p:txBody>
        </p:sp>
        <p:pic>
          <p:nvPicPr>
            <p:cNvPr id="121" name="Picture 4">
              <a:extLst>
                <a:ext uri="{FF2B5EF4-FFF2-40B4-BE49-F238E27FC236}">
                  <a16:creationId xmlns:a16="http://schemas.microsoft.com/office/drawing/2014/main" id="{C30FABBC-A79D-4DA8-B694-21DBD693E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E628F72-9229-411E-9BD5-FC78EBD832C9}"/>
              </a:ext>
            </a:extLst>
          </p:cNvPr>
          <p:cNvGrpSpPr/>
          <p:nvPr/>
        </p:nvGrpSpPr>
        <p:grpSpPr>
          <a:xfrm>
            <a:off x="9290512" y="4311480"/>
            <a:ext cx="2512442" cy="608928"/>
            <a:chOff x="12042417" y="3769446"/>
            <a:chExt cx="2512442" cy="60892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E5174DC-A218-4C5F-926C-390E97524E19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 dirty="0">
                  <a:solidFill>
                    <a:prstClr val="white"/>
                  </a:solidFill>
                </a:rPr>
                <a:t>IoT</a:t>
              </a:r>
            </a:p>
          </p:txBody>
        </p:sp>
        <p:pic>
          <p:nvPicPr>
            <p:cNvPr id="124" name="Picture 4">
              <a:extLst>
                <a:ext uri="{FF2B5EF4-FFF2-40B4-BE49-F238E27FC236}">
                  <a16:creationId xmlns:a16="http://schemas.microsoft.com/office/drawing/2014/main" id="{E8A04FE7-55ED-42CD-8FCA-1DBE7C292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FC98EF7-4A12-4F3A-B7A3-1AAEF0527A65}"/>
              </a:ext>
            </a:extLst>
          </p:cNvPr>
          <p:cNvGrpSpPr/>
          <p:nvPr/>
        </p:nvGrpSpPr>
        <p:grpSpPr>
          <a:xfrm>
            <a:off x="9290512" y="4930927"/>
            <a:ext cx="2512442" cy="608928"/>
            <a:chOff x="12042417" y="3769446"/>
            <a:chExt cx="2512442" cy="608928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9526366-6C54-4F75-994B-3D0B92AE059A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 dirty="0">
                  <a:solidFill>
                    <a:prstClr val="white"/>
                  </a:solidFill>
                </a:rPr>
                <a:t>Azure Batch</a:t>
              </a: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ED90AF1E-4148-477D-A05C-652306F1C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24214" y="1668312"/>
            <a:ext cx="1454120" cy="1480675"/>
            <a:chOff x="608671" y="1428750"/>
            <a:chExt cx="1483698" cy="151079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90">
                <a:defRPr/>
              </a:pPr>
              <a:endParaRPr lang="en-US" sz="107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algn="ctr" defTabSz="878390">
                <a:defRPr/>
              </a:pPr>
              <a:r>
                <a:rPr lang="en-US" sz="1567" kern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Source Code Control</a:t>
              </a:r>
            </a:p>
            <a:p>
              <a:pPr algn="ctr" defTabSz="878390">
                <a:defRPr/>
              </a:pPr>
              <a:r>
                <a:rPr lang="en-US" sz="1076" kern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2A74570-8E89-44FF-B32A-1BD441030EBA}"/>
                </a:ext>
              </a:extLst>
            </p:cNvPr>
            <p:cNvSpPr txBox="1"/>
            <p:nvPr/>
          </p:nvSpPr>
          <p:spPr>
            <a:xfrm>
              <a:off x="889041" y="1428750"/>
              <a:ext cx="967141" cy="390626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23" indent="-228523" algn="ctr" defTabSz="878390">
                <a:defRPr/>
              </a:pPr>
              <a:endParaRPr lang="en-US" sz="1961" b="1" kern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9478" y="2532713"/>
              <a:ext cx="360364" cy="358071"/>
            </a:xfrm>
            <a:prstGeom prst="rect">
              <a:avLst/>
            </a:prstGeom>
          </p:spPr>
        </p:pic>
      </p:grpSp>
      <p:pic>
        <p:nvPicPr>
          <p:cNvPr id="95" name="Windows" descr="Related image">
            <a:extLst>
              <a:ext uri="{FF2B5EF4-FFF2-40B4-BE49-F238E27FC236}">
                <a16:creationId xmlns:a16="http://schemas.microsoft.com/office/drawing/2014/main" id="{C5536173-6543-4FB3-970E-CF4265BFD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199361" y="3335008"/>
            <a:ext cx="438665" cy="43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Linux" descr="Image result for linux icon">
            <a:extLst>
              <a:ext uri="{FF2B5EF4-FFF2-40B4-BE49-F238E27FC236}">
                <a16:creationId xmlns:a16="http://schemas.microsoft.com/office/drawing/2014/main" id="{24AA1740-3994-45E1-9EE8-BFEDEDA67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08" y="3341192"/>
            <a:ext cx="420571" cy="42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IoT">
            <a:extLst>
              <a:ext uri="{FF2B5EF4-FFF2-40B4-BE49-F238E27FC236}">
                <a16:creationId xmlns:a16="http://schemas.microsoft.com/office/drawing/2014/main" id="{C9F3F5A4-1242-4E07-9C75-250CFA43F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auto">
          <a:xfrm>
            <a:off x="199309" y="3332093"/>
            <a:ext cx="438769" cy="43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.NET">
            <a:extLst>
              <a:ext uri="{FF2B5EF4-FFF2-40B4-BE49-F238E27FC236}">
                <a16:creationId xmlns:a16="http://schemas.microsoft.com/office/drawing/2014/main" id="{C2BE41CC-33A5-41FA-952B-4047FED4A29E}"/>
              </a:ext>
            </a:extLst>
          </p:cNvPr>
          <p:cNvSpPr/>
          <p:nvPr/>
        </p:nvSpPr>
        <p:spPr>
          <a:xfrm>
            <a:off x="106749" y="3366811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.NET</a:t>
            </a:r>
          </a:p>
        </p:txBody>
      </p:sp>
      <p:pic>
        <p:nvPicPr>
          <p:cNvPr id="99" name="Java" descr="Image result for java icon">
            <a:extLst>
              <a:ext uri="{FF2B5EF4-FFF2-40B4-BE49-F238E27FC236}">
                <a16:creationId xmlns:a16="http://schemas.microsoft.com/office/drawing/2014/main" id="{16ED1629-3F75-4FCA-BAE5-29ACCCC8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9" y="3212263"/>
            <a:ext cx="678428" cy="67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Lifecycle Primitives</a:t>
            </a:r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5598" y="4914145"/>
            <a:ext cx="2568845" cy="1778593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369">
                  <a:defRPr/>
                </a:pPr>
                <a:endParaRPr lang="en-US" sz="1076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20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68" tIns="89568" rIns="89568" bIns="89568" rtlCol="0" anchor="t">
                <a:noAutofit/>
              </a:bodyPr>
              <a:lstStyle/>
              <a:p>
                <a:pPr marL="228517" indent="-228517" algn="ctr" defTabSz="878369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881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6020">
                <a:defRPr/>
              </a:pPr>
              <a:r>
                <a:rPr lang="en-US" sz="1272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E3E54CA0-0F2A-46AD-B75E-DD6994C3882A}"/>
              </a:ext>
            </a:extLst>
          </p:cNvPr>
          <p:cNvGrpSpPr/>
          <p:nvPr/>
        </p:nvGrpSpPr>
        <p:grpSpPr>
          <a:xfrm>
            <a:off x="2650171" y="1640071"/>
            <a:ext cx="1454120" cy="1496877"/>
            <a:chOff x="2777875" y="1412218"/>
            <a:chExt cx="1483698" cy="1527326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69">
                <a:defRPr/>
              </a:pPr>
              <a:endParaRPr lang="en-US" sz="1076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17" indent="-228517" algn="ctr" defTabSz="878369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28517" indent="-228517" algn="ctr" defTabSz="878369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28517" indent="-228517" algn="ctr" defTabSz="878369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9EF8D2C1-5C7B-41D7-B735-BB54795DBA25}"/>
                </a:ext>
              </a:extLst>
            </p:cNvPr>
            <p:cNvSpPr txBox="1"/>
            <p:nvPr/>
          </p:nvSpPr>
          <p:spPr>
            <a:xfrm>
              <a:off x="3081795" y="1412218"/>
              <a:ext cx="967141" cy="390626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17" indent="-228517" algn="ctr" defTabSz="878369">
                <a:defRPr/>
              </a:pPr>
              <a:endParaRPr lang="en-US" sz="1961" b="1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1913" y="5306879"/>
            <a:ext cx="2190047" cy="141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896020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241" y="5267833"/>
            <a:ext cx="1293762" cy="878761"/>
            <a:chOff x="1883426" y="5104140"/>
            <a:chExt cx="1320081" cy="89663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36" cy="1386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020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188" cy="1386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020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05" cy="1386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020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589" cy="1386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020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E370B941-776D-417C-91BB-2422AD2612AE}"/>
              </a:ext>
            </a:extLst>
          </p:cNvPr>
          <p:cNvGrpSpPr/>
          <p:nvPr/>
        </p:nvGrpSpPr>
        <p:grpSpPr>
          <a:xfrm>
            <a:off x="4803263" y="1616049"/>
            <a:ext cx="1454120" cy="1520897"/>
            <a:chOff x="4974763" y="1387710"/>
            <a:chExt cx="1483698" cy="1551834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69">
                <a:defRPr/>
              </a:pPr>
              <a:endParaRPr lang="en-US" sz="1076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5150687" y="1935424"/>
              <a:ext cx="1240480" cy="310392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17" indent="-228517" algn="ctr" defTabSz="878369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0AE8E7BC-928C-4FBD-8548-D6AE39C569C9}"/>
                </a:ext>
              </a:extLst>
            </p:cNvPr>
            <p:cNvSpPr txBox="1"/>
            <p:nvPr/>
          </p:nvSpPr>
          <p:spPr>
            <a:xfrm>
              <a:off x="5223238" y="1387710"/>
              <a:ext cx="967141" cy="390626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17" indent="-228517" algn="ctr" defTabSz="878369">
                <a:defRPr/>
              </a:pPr>
              <a:endParaRPr lang="en-US" sz="1961" b="1" kern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65562474-5C45-47FC-842A-5B200C60BD48}"/>
              </a:ext>
            </a:extLst>
          </p:cNvPr>
          <p:cNvGrpSpPr/>
          <p:nvPr/>
        </p:nvGrpSpPr>
        <p:grpSpPr>
          <a:xfrm>
            <a:off x="2473690" y="3339036"/>
            <a:ext cx="3741535" cy="1569623"/>
            <a:chOff x="2472663" y="3339013"/>
            <a:chExt cx="3742594" cy="1570068"/>
          </a:xfrm>
        </p:grpSpPr>
        <p:sp>
          <p:nvSpPr>
            <p:cNvPr id="461" name="Rounded Rectangle 12">
              <a:extLst>
                <a:ext uri="{FF2B5EF4-FFF2-40B4-BE49-F238E27FC236}">
                  <a16:creationId xmlns:a16="http://schemas.microsoft.com/office/drawing/2014/main" id="{05192387-F7D5-4C8B-84CD-3897871BD71E}"/>
                </a:ext>
              </a:extLst>
            </p:cNvPr>
            <p:cNvSpPr/>
            <p:nvPr/>
          </p:nvSpPr>
          <p:spPr>
            <a:xfrm>
              <a:off x="3765931" y="3339013"/>
              <a:ext cx="2449326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69">
                <a:defRPr/>
              </a:pPr>
              <a:endParaRPr lang="en-US" sz="1076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EAB6DE45-BABC-4F25-8C06-FF4B0C2BD7A5}"/>
                </a:ext>
              </a:extLst>
            </p:cNvPr>
            <p:cNvSpPr/>
            <p:nvPr/>
          </p:nvSpPr>
          <p:spPr>
            <a:xfrm>
              <a:off x="4708935" y="4175695"/>
              <a:ext cx="1066970" cy="400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020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463" name="ACR">
              <a:extLst>
                <a:ext uri="{FF2B5EF4-FFF2-40B4-BE49-F238E27FC236}">
                  <a16:creationId xmlns:a16="http://schemas.microsoft.com/office/drawing/2014/main" id="{666E99BF-0528-46A0-A2F6-02601132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64" name="Lightning Bolt 463">
              <a:extLst>
                <a:ext uri="{FF2B5EF4-FFF2-40B4-BE49-F238E27FC236}">
                  <a16:creationId xmlns:a16="http://schemas.microsoft.com/office/drawing/2014/main" id="{18A345C2-E975-4CAD-A6C3-A51639520058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9ADE7C29-AD9A-4D02-96D0-0B4C440A0A8C}"/>
                </a:ext>
              </a:extLst>
            </p:cNvPr>
            <p:cNvSpPr/>
            <p:nvPr/>
          </p:nvSpPr>
          <p:spPr>
            <a:xfrm>
              <a:off x="2472663" y="4508858"/>
              <a:ext cx="1066970" cy="400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020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336CAAB2-A41F-485B-8EFF-1870A0C798C9}"/>
              </a:ext>
            </a:extLst>
          </p:cNvPr>
          <p:cNvGrpSpPr/>
          <p:nvPr/>
        </p:nvGrpSpPr>
        <p:grpSpPr>
          <a:xfrm>
            <a:off x="4138659" y="3818653"/>
            <a:ext cx="561365" cy="756942"/>
            <a:chOff x="4138100" y="3818762"/>
            <a:chExt cx="561524" cy="757157"/>
          </a:xfrm>
        </p:grpSpPr>
        <p:sp>
          <p:nvSpPr>
            <p:cNvPr id="471" name="Lightning Bolt 470">
              <a:extLst>
                <a:ext uri="{FF2B5EF4-FFF2-40B4-BE49-F238E27FC236}">
                  <a16:creationId xmlns:a16="http://schemas.microsoft.com/office/drawing/2014/main" id="{8BF7E621-08C8-4107-B923-64643F92AA94}"/>
                </a:ext>
              </a:extLst>
            </p:cNvPr>
            <p:cNvSpPr/>
            <p:nvPr/>
          </p:nvSpPr>
          <p:spPr>
            <a:xfrm>
              <a:off x="4651312" y="3818762"/>
              <a:ext cx="48312" cy="73475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138100" y="4175695"/>
              <a:ext cx="453788" cy="400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020">
                <a:defRPr/>
              </a:pPr>
              <a:r>
                <a:rPr lang="en-US" sz="1000" kern="0" dirty="0">
                  <a:solidFill>
                    <a:schemeClr val="bg1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chemeClr val="bg1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chemeClr val="bg1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</a:t>
              </a:r>
            </a:p>
          </p:txBody>
        </p:sp>
      </p:grp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2B93CABC-1FCB-4894-A6EF-6993A46B5BF0}"/>
              </a:ext>
            </a:extLst>
          </p:cNvPr>
          <p:cNvCxnSpPr>
            <a:cxnSpLocks/>
          </p:cNvCxnSpPr>
          <p:nvPr/>
        </p:nvCxnSpPr>
        <p:spPr>
          <a:xfrm flipV="1">
            <a:off x="3255527" y="3540561"/>
            <a:ext cx="640367" cy="4584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650172" y="3346315"/>
            <a:ext cx="873464" cy="792802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69">
                <a:defRPr/>
              </a:pPr>
              <a:endParaRPr lang="en-US" sz="1076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2"/>
              <a:ext cx="793570" cy="615117"/>
              <a:chOff x="8081204" y="5137617"/>
              <a:chExt cx="1358036" cy="1052648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5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79" name="Picture 2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021" y="1555472"/>
            <a:ext cx="186168" cy="2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0" name="Picture 2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807" y="3847847"/>
            <a:ext cx="283652" cy="37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2" name="Speech Bubble: Rectangle 481">
            <a:extLst>
              <a:ext uri="{FF2B5EF4-FFF2-40B4-BE49-F238E27FC236}">
                <a16:creationId xmlns:a16="http://schemas.microsoft.com/office/drawing/2014/main" id="{AEDE9167-7EC7-41C7-8628-1A7080B54D7A}"/>
              </a:ext>
            </a:extLst>
          </p:cNvPr>
          <p:cNvSpPr/>
          <p:nvPr/>
        </p:nvSpPr>
        <p:spPr>
          <a:xfrm>
            <a:off x="9079019" y="467148"/>
            <a:ext cx="2166201" cy="652527"/>
          </a:xfrm>
          <a:prstGeom prst="wedgeRectCallout">
            <a:avLst>
              <a:gd name="adj1" fmla="val 65672"/>
              <a:gd name="adj2" fmla="val 25415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Host agents monitor, protect and report running containers</a:t>
            </a:r>
          </a:p>
        </p:txBody>
      </p:sp>
      <p:sp>
        <p:nvSpPr>
          <p:cNvPr id="484" name="Speech Bubble: Rectangle 483">
            <a:extLst>
              <a:ext uri="{FF2B5EF4-FFF2-40B4-BE49-F238E27FC236}">
                <a16:creationId xmlns:a16="http://schemas.microsoft.com/office/drawing/2014/main" id="{38659134-77D9-4AF8-A535-D5325F5094B6}"/>
              </a:ext>
            </a:extLst>
          </p:cNvPr>
          <p:cNvSpPr/>
          <p:nvPr/>
        </p:nvSpPr>
        <p:spPr>
          <a:xfrm>
            <a:off x="5447451" y="4550821"/>
            <a:ext cx="1767804" cy="418627"/>
          </a:xfrm>
          <a:prstGeom prst="wedgeRectCallout">
            <a:avLst>
              <a:gd name="adj1" fmla="val 360"/>
              <a:gd name="adj2" fmla="val -9408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Image Security Scanning</a:t>
            </a:r>
          </a:p>
          <a:p>
            <a:pPr defTabSz="914377">
              <a:defRPr/>
            </a:pP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Secure by default</a:t>
            </a:r>
          </a:p>
        </p:txBody>
      </p:sp>
      <p:cxnSp>
        <p:nvCxnSpPr>
          <p:cNvPr id="487" name="Straight Arrow Connector 486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457" idx="3"/>
            <a:endCxn id="463" idx="0"/>
          </p:cNvCxnSpPr>
          <p:nvPr/>
        </p:nvCxnSpPr>
        <p:spPr>
          <a:xfrm flipH="1">
            <a:off x="5218899" y="2412426"/>
            <a:ext cx="1038484" cy="1334039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8" name="Speech Bubble: Rectangle 487">
            <a:extLst>
              <a:ext uri="{FF2B5EF4-FFF2-40B4-BE49-F238E27FC236}">
                <a16:creationId xmlns:a16="http://schemas.microsoft.com/office/drawing/2014/main" id="{99DC2E5D-810D-4010-9913-F8C912C01DF3}"/>
              </a:ext>
            </a:extLst>
          </p:cNvPr>
          <p:cNvSpPr/>
          <p:nvPr/>
        </p:nvSpPr>
        <p:spPr>
          <a:xfrm>
            <a:off x="6597193" y="2727455"/>
            <a:ext cx="1929164" cy="529428"/>
          </a:xfrm>
          <a:prstGeom prst="wedgeRectCallout">
            <a:avLst>
              <a:gd name="adj1" fmla="val -66718"/>
              <a:gd name="adj2" fmla="val -87436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Upon release, set released flag in ACR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b="1" i="1" kern="0" dirty="0">
                <a:solidFill>
                  <a:srgbClr val="FFC000"/>
                </a:solidFill>
                <a:latin typeface="Calibri" panose="020F0502020204030204"/>
              </a:rPr>
              <a:t>(ACR-Auto-purge policies)</a:t>
            </a:r>
          </a:p>
        </p:txBody>
      </p:sp>
      <p:cxnSp>
        <p:nvCxnSpPr>
          <p:cNvPr id="489" name="Straight Arrow Connector 488">
            <a:extLst>
              <a:ext uri="{FF2B5EF4-FFF2-40B4-BE49-F238E27FC236}">
                <a16:creationId xmlns:a16="http://schemas.microsoft.com/office/drawing/2014/main" id="{7934E347-A01E-450C-AB1C-91D22F3FF30A}"/>
              </a:ext>
            </a:extLst>
          </p:cNvPr>
          <p:cNvCxnSpPr>
            <a:cxnSpLocks/>
          </p:cNvCxnSpPr>
          <p:nvPr/>
        </p:nvCxnSpPr>
        <p:spPr>
          <a:xfrm flipV="1">
            <a:off x="2473690" y="4550821"/>
            <a:ext cx="1754403" cy="954632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D6527EA-8B37-499F-927B-9E0233F8A736}"/>
              </a:ext>
            </a:extLst>
          </p:cNvPr>
          <p:cNvSpPr/>
          <p:nvPr/>
        </p:nvSpPr>
        <p:spPr>
          <a:xfrm>
            <a:off x="5650253" y="3652042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1051" kern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A6ACAC03-5C2D-48EA-B163-0E9226460BFB}"/>
              </a:ext>
            </a:extLst>
          </p:cNvPr>
          <p:cNvSpPr/>
          <p:nvPr/>
        </p:nvSpPr>
        <p:spPr>
          <a:xfrm>
            <a:off x="3448638" y="3633290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6D45D04A-4AC4-42E1-85AA-276720DA954E}"/>
              </a:ext>
            </a:extLst>
          </p:cNvPr>
          <p:cNvSpPr/>
          <p:nvPr/>
        </p:nvSpPr>
        <p:spPr>
          <a:xfrm>
            <a:off x="6506470" y="3643187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1051" kern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A909C07E-4706-43DA-8766-CA559839D250}"/>
              </a:ext>
            </a:extLst>
          </p:cNvPr>
          <p:cNvSpPr/>
          <p:nvPr/>
        </p:nvSpPr>
        <p:spPr>
          <a:xfrm>
            <a:off x="6300515" y="2514793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377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0959A727-18C8-4E9B-B449-21E85538999A}"/>
              </a:ext>
            </a:extLst>
          </p:cNvPr>
          <p:cNvSpPr/>
          <p:nvPr/>
        </p:nvSpPr>
        <p:spPr>
          <a:xfrm>
            <a:off x="11609850" y="830245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526E0549-C21C-4431-8C49-A0D2156679D1}"/>
              </a:ext>
            </a:extLst>
          </p:cNvPr>
          <p:cNvSpPr/>
          <p:nvPr/>
        </p:nvSpPr>
        <p:spPr>
          <a:xfrm>
            <a:off x="4603002" y="3461857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DB8968F8-D4E0-4CDE-919E-ED0889458F35}"/>
              </a:ext>
            </a:extLst>
          </p:cNvPr>
          <p:cNvSpPr/>
          <p:nvPr/>
        </p:nvSpPr>
        <p:spPr>
          <a:xfrm>
            <a:off x="2602934" y="5468635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377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03CAE6D2-9404-455B-B162-E5F9001878BA}"/>
              </a:ext>
            </a:extLst>
          </p:cNvPr>
          <p:cNvCxnSpPr>
            <a:cxnSpLocks/>
          </p:cNvCxnSpPr>
          <p:nvPr/>
        </p:nvCxnSpPr>
        <p:spPr>
          <a:xfrm flipV="1">
            <a:off x="3351282" y="3604765"/>
            <a:ext cx="617583" cy="65024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649629" y="4156166"/>
            <a:ext cx="871192" cy="760200"/>
            <a:chOff x="2649629" y="4156166"/>
            <a:chExt cx="871192" cy="76020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0200"/>
              <a:chOff x="2649629" y="4156161"/>
              <a:chExt cx="871192" cy="76019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369">
                  <a:defRPr/>
                </a:pPr>
                <a:endParaRPr lang="en-US" sz="1076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0777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700" kern="0" dirty="0">
                    <a:solidFill>
                      <a:schemeClr val="bg1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7DC4F8CD-17EC-4229-826A-25B347D4FA64}"/>
              </a:ext>
            </a:extLst>
          </p:cNvPr>
          <p:cNvGrpSpPr/>
          <p:nvPr/>
        </p:nvGrpSpPr>
        <p:grpSpPr>
          <a:xfrm>
            <a:off x="7249779" y="3313434"/>
            <a:ext cx="1454120" cy="960951"/>
            <a:chOff x="7249779" y="3313432"/>
            <a:chExt cx="1454120" cy="960951"/>
          </a:xfrm>
        </p:grpSpPr>
        <p:sp>
          <p:nvSpPr>
            <p:cNvPr id="509" name="Rounded Rectangle 12">
              <a:extLst>
                <a:ext uri="{FF2B5EF4-FFF2-40B4-BE49-F238E27FC236}">
                  <a16:creationId xmlns:a16="http://schemas.microsoft.com/office/drawing/2014/main" id="{8BD3BAD7-3446-4668-BE81-75D1CE4D5338}"/>
                </a:ext>
              </a:extLst>
            </p:cNvPr>
            <p:cNvSpPr/>
            <p:nvPr/>
          </p:nvSpPr>
          <p:spPr>
            <a:xfrm>
              <a:off x="7249779" y="3313432"/>
              <a:ext cx="1454120" cy="960951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69">
                <a:defRPr/>
              </a:pPr>
              <a:endParaRPr lang="en-US" sz="1076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1263FF20-B82E-47C3-BD34-A8199DF15D66}"/>
                </a:ext>
              </a:extLst>
            </p:cNvPr>
            <p:cNvSpPr txBox="1"/>
            <p:nvPr/>
          </p:nvSpPr>
          <p:spPr>
            <a:xfrm>
              <a:off x="7368964" y="3903429"/>
              <a:ext cx="1215751" cy="304204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algn="ctr" defTabSz="878369">
                <a:defRPr/>
              </a:pPr>
              <a:endParaRPr lang="en-US" sz="1200" b="1" i="1" kern="0" dirty="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pic>
          <p:nvPicPr>
            <p:cNvPr id="511" name="Picture 2" descr="https://ngeor.files.wordpress.com/2017/11/helm-small.png">
              <a:extLst>
                <a:ext uri="{FF2B5EF4-FFF2-40B4-BE49-F238E27FC236}">
                  <a16:creationId xmlns:a16="http://schemas.microsoft.com/office/drawing/2014/main" id="{9CD00E3D-5F22-4B77-AE45-EB353177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2532" b="95696" l="4724" r="97113">
                          <a14:foregroundMark x1="43307" y1="17975" x2="43307" y2="17975"/>
                          <a14:foregroundMark x1="42520" y1="40253" x2="42520" y2="40253"/>
                          <a14:foregroundMark x1="54593" y1="43797" x2="54593" y2="43797"/>
                          <a14:foregroundMark x1="49344" y1="7595" x2="49344" y2="7595"/>
                          <a14:foregroundMark x1="51444" y1="2532" x2="51444" y2="2532"/>
                          <a14:foregroundMark x1="76903" y1="42278" x2="76903" y2="42278"/>
                          <a14:foregroundMark x1="94751" y1="47089" x2="94751" y2="47089"/>
                          <a14:foregroundMark x1="97375" y1="59241" x2="97375" y2="59241"/>
                          <a14:foregroundMark x1="63780" y1="81266" x2="63780" y2="81266"/>
                          <a14:foregroundMark x1="50394" y1="95949" x2="50394" y2="95949"/>
                          <a14:foregroundMark x1="18898" y1="58481" x2="18898" y2="58481"/>
                          <a14:foregroundMark x1="4724" y1="52658" x2="4724" y2="52658"/>
                          <a14:backgroundMark x1="37270" y1="6329" x2="37270" y2="63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3259" y="3383928"/>
              <a:ext cx="707160" cy="733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3" name="Oval 512">
            <a:extLst>
              <a:ext uri="{FF2B5EF4-FFF2-40B4-BE49-F238E27FC236}">
                <a16:creationId xmlns:a16="http://schemas.microsoft.com/office/drawing/2014/main" id="{884357A2-1538-40B0-89E6-8F99E9CA0524}"/>
              </a:ext>
            </a:extLst>
          </p:cNvPr>
          <p:cNvSpPr/>
          <p:nvPr/>
        </p:nvSpPr>
        <p:spPr>
          <a:xfrm>
            <a:off x="8842190" y="3239501"/>
            <a:ext cx="235191" cy="235191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1051" kern="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pic>
        <p:nvPicPr>
          <p:cNvPr id="100" name="ACR Build">
            <a:extLst>
              <a:ext uri="{FF2B5EF4-FFF2-40B4-BE49-F238E27FC236}">
                <a16:creationId xmlns:a16="http://schemas.microsoft.com/office/drawing/2014/main" id="{BE8D4BE8-6D3E-4E92-8C04-26435204DB4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17477" y="3717687"/>
            <a:ext cx="498008" cy="498008"/>
          </a:xfrm>
          <a:prstGeom prst="rect">
            <a:avLst/>
          </a:prstGeom>
        </p:spPr>
      </p:pic>
      <p:pic>
        <p:nvPicPr>
          <p:cNvPr id="128" name="Picture 2" descr="Image result for azure security center logo">
            <a:extLst>
              <a:ext uri="{FF2B5EF4-FFF2-40B4-BE49-F238E27FC236}">
                <a16:creationId xmlns:a16="http://schemas.microsoft.com/office/drawing/2014/main" id="{01AF9128-DC57-4079-A101-6342E4DC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021" y="2173691"/>
            <a:ext cx="186168" cy="2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Image result for azure security center logo">
            <a:extLst>
              <a:ext uri="{FF2B5EF4-FFF2-40B4-BE49-F238E27FC236}">
                <a16:creationId xmlns:a16="http://schemas.microsoft.com/office/drawing/2014/main" id="{79821F4D-14FA-484E-9641-721DB3E4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021" y="2791910"/>
            <a:ext cx="186168" cy="2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Image result for azure security center logo">
            <a:extLst>
              <a:ext uri="{FF2B5EF4-FFF2-40B4-BE49-F238E27FC236}">
                <a16:creationId xmlns:a16="http://schemas.microsoft.com/office/drawing/2014/main" id="{0DAB7751-6CF5-49DB-B856-C3CBA16E7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021" y="3410129"/>
            <a:ext cx="186168" cy="2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Image result for azure security center logo">
            <a:extLst>
              <a:ext uri="{FF2B5EF4-FFF2-40B4-BE49-F238E27FC236}">
                <a16:creationId xmlns:a16="http://schemas.microsoft.com/office/drawing/2014/main" id="{17F9D36A-9B98-472E-89F4-0FF14BD9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021" y="4028348"/>
            <a:ext cx="186168" cy="2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Image result for azure security center logo">
            <a:extLst>
              <a:ext uri="{FF2B5EF4-FFF2-40B4-BE49-F238E27FC236}">
                <a16:creationId xmlns:a16="http://schemas.microsoft.com/office/drawing/2014/main" id="{510D8479-E566-417F-8915-87029654A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021" y="4646567"/>
            <a:ext cx="186168" cy="2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Image result for azure security center logo">
            <a:extLst>
              <a:ext uri="{FF2B5EF4-FFF2-40B4-BE49-F238E27FC236}">
                <a16:creationId xmlns:a16="http://schemas.microsoft.com/office/drawing/2014/main" id="{954B2697-15C7-47B8-89B9-7E2C1C9E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021" y="5264788"/>
            <a:ext cx="186168" cy="2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4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069" y="3910889"/>
            <a:ext cx="318499" cy="31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6DFA745-1858-4F6F-BFA3-4FD89F3F7CA1}"/>
              </a:ext>
            </a:extLst>
          </p:cNvPr>
          <p:cNvGrpSpPr/>
          <p:nvPr/>
        </p:nvGrpSpPr>
        <p:grpSpPr>
          <a:xfrm>
            <a:off x="3913058" y="3363628"/>
            <a:ext cx="757277" cy="331137"/>
            <a:chOff x="3913058" y="3363628"/>
            <a:chExt cx="757277" cy="3311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83BE58-C896-4953-B8C8-74505616E315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3240"/>
              <a:chOff x="3913058" y="3401525"/>
              <a:chExt cx="757277" cy="293240"/>
            </a:xfrm>
          </p:grpSpPr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4E2BD439-9229-41AA-A129-73FF471ED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3B5EE75-B78D-46F1-A38F-E856B20E7509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600" kern="0" dirty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144" name="Lightning Bolt 143">
              <a:extLst>
                <a:ext uri="{FF2B5EF4-FFF2-40B4-BE49-F238E27FC236}">
                  <a16:creationId xmlns:a16="http://schemas.microsoft.com/office/drawing/2014/main" id="{CA559B9C-D5FF-4638-A662-BB1A4D634BAF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31881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817">
        <p:fade/>
      </p:transition>
    </mc:Choice>
    <mc:Fallback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1706 0.01019 " pathEditMode="relative" rAng="0" ptsTypes="AA">
                                      <p:cBhvr>
                                        <p:cTn id="132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09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0.00394 L 0.21042 0.10996 " pathEditMode="relative" rAng="0" ptsTypes="AA">
                                      <p:cBhvr>
                                        <p:cTn id="143" dur="1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5301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30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20938 0.12662 " pathEditMode="relative" rAng="0" ptsTypes="AA">
                                      <p:cBhvr>
                                        <p:cTn id="155" dur="1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319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50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0443 0.02176 " pathEditMode="relative" rAng="0" ptsTypes="AA">
                                      <p:cBhvr>
                                        <p:cTn id="164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088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000"/>
                            </p:stCondLst>
                            <p:childTnLst>
                              <p:par>
                                <p:cTn id="16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1342 0.10348 " pathEditMode="relative" rAng="0" ptsTypes="AA">
                                      <p:cBhvr>
                                        <p:cTn id="173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5162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8" grpId="1"/>
      <p:bldP spid="98" grpId="2"/>
      <p:bldP spid="448" grpId="0"/>
      <p:bldP spid="482" grpId="0" animBg="1"/>
      <p:bldP spid="484" grpId="0" animBg="1"/>
      <p:bldP spid="488" grpId="0" animBg="1"/>
      <p:bldP spid="490" grpId="0" animBg="1"/>
      <p:bldP spid="491" grpId="0" animBg="1"/>
      <p:bldP spid="492" grpId="0" animBg="1"/>
      <p:bldP spid="494" grpId="0" animBg="1"/>
      <p:bldP spid="495" grpId="0" animBg="1"/>
      <p:bldP spid="498" grpId="0" animBg="1"/>
      <p:bldP spid="499" grpId="0" animBg="1"/>
      <p:bldP spid="499" grpId="1" animBg="1"/>
      <p:bldP spid="5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eeform: Shape 157"/>
          <p:cNvSpPr/>
          <p:nvPr/>
        </p:nvSpPr>
        <p:spPr>
          <a:xfrm rot="16200000">
            <a:off x="6551887" y="2791859"/>
            <a:ext cx="4333543" cy="1178309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7029" h="1202278">
                <a:moveTo>
                  <a:pt x="4387029" y="881005"/>
                </a:moveTo>
                <a:lnTo>
                  <a:pt x="4387029" y="1202278"/>
                </a:lnTo>
                <a:lnTo>
                  <a:pt x="4714" y="1202278"/>
                </a:lnTo>
                <a:lnTo>
                  <a:pt x="4714" y="885097"/>
                </a:lnTo>
                <a:lnTo>
                  <a:pt x="0" y="885083"/>
                </a:lnTo>
                <a:lnTo>
                  <a:pt x="4714" y="883793"/>
                </a:lnTo>
                <a:lnTo>
                  <a:pt x="4714" y="881005"/>
                </a:lnTo>
                <a:lnTo>
                  <a:pt x="14900" y="881005"/>
                </a:lnTo>
                <a:lnTo>
                  <a:pt x="3233840" y="0"/>
                </a:lnTo>
                <a:lnTo>
                  <a:pt x="4365100" y="881005"/>
                </a:lnTo>
                <a:close/>
              </a:path>
            </a:pathLst>
          </a:cu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>
              <a:solidFill>
                <a:sysClr val="windowText" lastClr="000000"/>
              </a:solidFill>
              <a:latin typeface="Segoe UI"/>
              <a:ea typeface="+mj-ea"/>
              <a:cs typeface="+mj-cs"/>
            </a:endParaRPr>
          </a:p>
        </p:txBody>
      </p:sp>
      <p:sp>
        <p:nvSpPr>
          <p:cNvPr id="160" name="Bent Arrow 14"/>
          <p:cNvSpPr/>
          <p:nvPr/>
        </p:nvSpPr>
        <p:spPr>
          <a:xfrm rot="10800000">
            <a:off x="2784128" y="3058081"/>
            <a:ext cx="5730335" cy="3060342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>
              <a:solidFill>
                <a:sysClr val="windowText" lastClr="0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1F54CB-C1BD-47E3-AA78-526B565E1CA6}"/>
              </a:ext>
            </a:extLst>
          </p:cNvPr>
          <p:cNvSpPr/>
          <p:nvPr/>
        </p:nvSpPr>
        <p:spPr bwMode="auto">
          <a:xfrm>
            <a:off x="2631633" y="5547784"/>
            <a:ext cx="2309953" cy="57781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4B482B-10B2-4D5C-9A9C-E149692448D2}"/>
              </a:ext>
            </a:extLst>
          </p:cNvPr>
          <p:cNvGrpSpPr/>
          <p:nvPr/>
        </p:nvGrpSpPr>
        <p:grpSpPr>
          <a:xfrm>
            <a:off x="175597" y="4914144"/>
            <a:ext cx="2568845" cy="1778593"/>
            <a:chOff x="173917" y="4914564"/>
            <a:chExt cx="2569574" cy="1779099"/>
          </a:xfrm>
        </p:grpSpPr>
        <p:grpSp>
          <p:nvGrpSpPr>
            <p:cNvPr id="137" name="Group 136"/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138" name="Rounded Rectangle 11"/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390">
                  <a:defRPr/>
                </a:pPr>
                <a:endParaRPr lang="en-US" sz="1076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39" name="Group 138"/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151" name="Rectangle 30"/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42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2" name="Oval 31"/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42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3" name="Rectangle 32"/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42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4" name="Freeform 33"/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42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5" name="Freeform 38"/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42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6" name="Freeform 39"/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42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143" name="Rectangle 34"/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42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4" name="Oval 35"/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42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5" name="Rectangle 36"/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42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6" name="Freeform 37"/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42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7" name="Freeform 40"/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42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8" name="Freeform 41"/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42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9" name="Freeform 42"/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42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0" name="Freeform 43"/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042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41" name="TextBox 140"/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68" tIns="89568" rIns="89568" bIns="89568" rtlCol="0" anchor="t">
                <a:noAutofit/>
              </a:bodyPr>
              <a:lstStyle/>
              <a:p>
                <a:pPr marL="228523" indent="-228523" algn="ctr" defTabSz="878390">
                  <a:defRPr/>
                </a:pPr>
                <a:endParaRPr lang="en-US" sz="1961" b="1" kern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15" name="Rectangle 214"/>
            <p:cNvSpPr/>
            <p:nvPr/>
          </p:nvSpPr>
          <p:spPr>
            <a:xfrm>
              <a:off x="207764" y="4914564"/>
              <a:ext cx="1097365" cy="292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6042">
                <a:defRPr/>
              </a:pPr>
              <a:r>
                <a:rPr lang="en-US" sz="1272" i="1" kern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b="0" i="1" u="sng" dirty="0"/>
              <a:t>Today’s </a:t>
            </a:r>
            <a:r>
              <a:rPr lang="en-US" dirty="0"/>
              <a:t>Container DevOps Workflow</a:t>
            </a:r>
          </a:p>
        </p:txBody>
      </p:sp>
      <p:sp>
        <p:nvSpPr>
          <p:cNvPr id="120" name="Right Arrow 5"/>
          <p:cNvSpPr/>
          <p:nvPr/>
        </p:nvSpPr>
        <p:spPr>
          <a:xfrm>
            <a:off x="1139673" y="1956910"/>
            <a:ext cx="2621879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>
              <a:solidFill>
                <a:sysClr val="windowText" lastClr="000000"/>
              </a:solidFill>
            </a:endParaRPr>
          </a:p>
        </p:txBody>
      </p:sp>
      <p:cxnSp>
        <p:nvCxnSpPr>
          <p:cNvPr id="122" name="Straight Arrow Connector 121"/>
          <p:cNvCxnSpPr>
            <a:cxnSpLocks/>
          </p:cNvCxnSpPr>
          <p:nvPr/>
        </p:nvCxnSpPr>
        <p:spPr>
          <a:xfrm>
            <a:off x="3228191" y="3046972"/>
            <a:ext cx="699418" cy="529428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triangle" w="med" len="lg"/>
            <a:tailEnd type="triangle" w="med" len="lg"/>
          </a:ln>
          <a:effectLst/>
        </p:spPr>
      </p:cxnSp>
      <p:sp>
        <p:nvSpPr>
          <p:cNvPr id="129" name="Right Arrow 5"/>
          <p:cNvSpPr/>
          <p:nvPr/>
        </p:nvSpPr>
        <p:spPr>
          <a:xfrm>
            <a:off x="2896612" y="1935382"/>
            <a:ext cx="2621879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>
              <a:solidFill>
                <a:sysClr val="windowText" lastClr="000000"/>
              </a:solidFill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2650171" y="1640070"/>
            <a:ext cx="1454120" cy="1496877"/>
            <a:chOff x="2777875" y="1412218"/>
            <a:chExt cx="1483698" cy="1527326"/>
          </a:xfrm>
        </p:grpSpPr>
        <p:sp>
          <p:nvSpPr>
            <p:cNvPr id="131" name="Rounded Rectangle 12"/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90">
                <a:defRPr/>
              </a:pPr>
              <a:endParaRPr lang="en-US" sz="107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23" indent="-228523" algn="ctr" defTabSz="878390">
                <a:defRPr/>
              </a:pPr>
              <a:r>
                <a:rPr lang="en-US" sz="1567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28523" indent="-228523" algn="ctr" defTabSz="878390">
                <a:defRPr/>
              </a:pPr>
              <a:r>
                <a:rPr lang="en-US" sz="1567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28523" indent="-228523" algn="ctr" defTabSz="878390">
                <a:defRPr/>
              </a:pPr>
              <a:r>
                <a:rPr lang="en-US" sz="1567" kern="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81795" y="1412218"/>
              <a:ext cx="967141" cy="390626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23" indent="-228523" algn="ctr" defTabSz="878390">
                <a:defRPr/>
              </a:pPr>
              <a:endParaRPr lang="en-US" sz="1961" b="1" kern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5" name="Right Arrow 5"/>
          <p:cNvSpPr/>
          <p:nvPr/>
        </p:nvSpPr>
        <p:spPr>
          <a:xfrm rot="16200000">
            <a:off x="298045" y="3549515"/>
            <a:ext cx="1875931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>
              <a:solidFill>
                <a:sysClr val="windowText" lastClr="000000"/>
              </a:solidFill>
            </a:endParaRPr>
          </a:p>
        </p:txBody>
      </p:sp>
      <p:sp>
        <p:nvSpPr>
          <p:cNvPr id="157" name="Right Arrow 5"/>
          <p:cNvSpPr/>
          <p:nvPr/>
        </p:nvSpPr>
        <p:spPr>
          <a:xfrm>
            <a:off x="5435751" y="1924812"/>
            <a:ext cx="2000393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>
              <a:solidFill>
                <a:sysClr val="windowText" lastClr="000000"/>
              </a:solidFill>
            </a:endParaRPr>
          </a:p>
        </p:txBody>
      </p:sp>
      <p:sp>
        <p:nvSpPr>
          <p:cNvPr id="162" name="AutoShape 21"/>
          <p:cNvSpPr>
            <a:spLocks noChangeAspect="1" noChangeArrowheads="1" noTextEdit="1"/>
          </p:cNvSpPr>
          <p:nvPr/>
        </p:nvSpPr>
        <p:spPr bwMode="auto">
          <a:xfrm>
            <a:off x="391912" y="5306878"/>
            <a:ext cx="2190046" cy="141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896042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cxnSp>
        <p:nvCxnSpPr>
          <p:cNvPr id="165" name="Straight Arrow Connector 164"/>
          <p:cNvCxnSpPr>
            <a:cxnSpLocks/>
          </p:cNvCxnSpPr>
          <p:nvPr/>
        </p:nvCxnSpPr>
        <p:spPr>
          <a:xfrm flipH="1">
            <a:off x="2845750" y="4618533"/>
            <a:ext cx="2185149" cy="607633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166" name="Group 165"/>
          <p:cNvGrpSpPr/>
          <p:nvPr/>
        </p:nvGrpSpPr>
        <p:grpSpPr>
          <a:xfrm>
            <a:off x="7349103" y="1687906"/>
            <a:ext cx="1458470" cy="1533490"/>
            <a:chOff x="7572388" y="1461030"/>
            <a:chExt cx="1488138" cy="1564684"/>
          </a:xfrm>
        </p:grpSpPr>
        <p:sp>
          <p:nvSpPr>
            <p:cNvPr id="167" name="Rounded Rectangle 26"/>
            <p:cNvSpPr/>
            <p:nvPr/>
          </p:nvSpPr>
          <p:spPr>
            <a:xfrm>
              <a:off x="7576828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90">
                <a:defRPr/>
              </a:pPr>
              <a:endParaRPr lang="en-US" sz="107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23" indent="-228523" defTabSz="878390">
                <a:defRPr/>
              </a:pPr>
              <a:r>
                <a:rPr lang="en-US" sz="1076" kern="0">
                  <a:solidFill>
                    <a:prstClr val="white"/>
                  </a:solidFill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28523" indent="-228523" defTabSz="878390">
                <a:defRPr/>
              </a:pPr>
              <a:r>
                <a:rPr lang="en-US" sz="1076" kern="0">
                  <a:solidFill>
                    <a:prstClr val="white"/>
                  </a:solidFill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23" indent="-228523" algn="ctr" defTabSz="878390">
                <a:defRPr/>
              </a:pPr>
              <a:r>
                <a:rPr lang="en-US" sz="1567" kern="0">
                  <a:solidFill>
                    <a:prstClr val="white"/>
                  </a:solidFill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6042">
                <a:defRPr/>
              </a:pPr>
              <a:endParaRPr lang="en-US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174" name="Straight Connector 173"/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75" name="Straight Connector 174"/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176" name="Rectangle: Rounded Corners 175"/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6042">
                <a:defRPr/>
              </a:pPr>
              <a:endParaRPr lang="en-US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9290512" y="1214240"/>
            <a:ext cx="2512442" cy="608928"/>
            <a:chOff x="2260698" y="1058892"/>
            <a:chExt cx="2563550" cy="621314"/>
          </a:xfrm>
        </p:grpSpPr>
        <p:sp>
          <p:nvSpPr>
            <p:cNvPr id="182" name="Rectangle 181"/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>
                  <a:solidFill>
                    <a:prstClr val="white"/>
                  </a:solidFill>
                </a:rPr>
                <a:t>Container Service</a:t>
              </a:r>
            </a:p>
          </p:txBody>
        </p:sp>
        <p:pic>
          <p:nvPicPr>
            <p:cNvPr id="183" name="Picture 18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184" name="Group 183"/>
          <p:cNvGrpSpPr/>
          <p:nvPr/>
        </p:nvGrpSpPr>
        <p:grpSpPr>
          <a:xfrm>
            <a:off x="9290512" y="3072584"/>
            <a:ext cx="2512442" cy="608928"/>
            <a:chOff x="2260698" y="1672903"/>
            <a:chExt cx="2563550" cy="621314"/>
          </a:xfrm>
        </p:grpSpPr>
        <p:sp>
          <p:nvSpPr>
            <p:cNvPr id="185" name="Rectangle 184"/>
            <p:cNvSpPr/>
            <p:nvPr/>
          </p:nvSpPr>
          <p:spPr>
            <a:xfrm>
              <a:off x="2260698" y="1672903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>
                  <a:solidFill>
                    <a:prstClr val="white"/>
                  </a:solidFill>
                </a:rPr>
                <a:t>Service Fabric</a:t>
              </a:r>
            </a:p>
          </p:txBody>
        </p:sp>
        <p:pic>
          <p:nvPicPr>
            <p:cNvPr id="186" name="Picture 1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6537" y="1735699"/>
              <a:ext cx="495338" cy="495720"/>
            </a:xfrm>
            <a:prstGeom prst="rect">
              <a:avLst/>
            </a:prstGeom>
          </p:spPr>
        </p:pic>
      </p:grpSp>
      <p:grpSp>
        <p:nvGrpSpPr>
          <p:cNvPr id="190" name="Group 189"/>
          <p:cNvGrpSpPr/>
          <p:nvPr/>
        </p:nvGrpSpPr>
        <p:grpSpPr>
          <a:xfrm>
            <a:off x="9290512" y="2453136"/>
            <a:ext cx="2512442" cy="608928"/>
            <a:chOff x="2260698" y="2350204"/>
            <a:chExt cx="2563550" cy="621314"/>
          </a:xfrm>
        </p:grpSpPr>
        <p:sp>
          <p:nvSpPr>
            <p:cNvPr id="191" name="Rectangle 190"/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>
                  <a:solidFill>
                    <a:prstClr val="white"/>
                  </a:solidFill>
                </a:rPr>
                <a:t>App Services</a:t>
              </a:r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206" name="Group 205"/>
          <p:cNvGrpSpPr/>
          <p:nvPr/>
        </p:nvGrpSpPr>
        <p:grpSpPr>
          <a:xfrm>
            <a:off x="808240" y="5267834"/>
            <a:ext cx="1293763" cy="878634"/>
            <a:chOff x="1883426" y="5104140"/>
            <a:chExt cx="1320080" cy="896507"/>
          </a:xfrm>
        </p:grpSpPr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208" name="Rectangle 207"/>
            <p:cNvSpPr/>
            <p:nvPr/>
          </p:nvSpPr>
          <p:spPr>
            <a:xfrm>
              <a:off x="1883426" y="5483571"/>
              <a:ext cx="240435" cy="13850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042">
                <a:defRPr/>
              </a:pPr>
              <a:r>
                <a:rPr lang="en-US" sz="882" kern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379447" y="5104140"/>
              <a:ext cx="183188" cy="13850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042">
                <a:defRPr/>
              </a:pPr>
              <a:r>
                <a:rPr lang="en-US" sz="882" kern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817502" y="5483571"/>
              <a:ext cx="386004" cy="13850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042">
                <a:defRPr/>
              </a:pPr>
              <a:r>
                <a:rPr lang="en-US" sz="882" kern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2308915" y="5862143"/>
              <a:ext cx="302588" cy="13850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042">
                <a:defRPr/>
              </a:pPr>
              <a:r>
                <a:rPr lang="en-US" sz="882" kern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269757" y="4962634"/>
            <a:ext cx="1479824" cy="877758"/>
            <a:chOff x="1369381" y="4802368"/>
            <a:chExt cx="1509926" cy="895613"/>
          </a:xfrm>
        </p:grpSpPr>
        <p:pic>
          <p:nvPicPr>
            <p:cNvPr id="213" name="Picture 12" descr="Image result for docker  logo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309" y="4802368"/>
              <a:ext cx="598998" cy="39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" name="Picture_x0020_6" descr="image0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381" y="5426936"/>
              <a:ext cx="297381" cy="2710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8" name="Group 217"/>
          <p:cNvGrpSpPr/>
          <p:nvPr/>
        </p:nvGrpSpPr>
        <p:grpSpPr>
          <a:xfrm>
            <a:off x="4803262" y="1616047"/>
            <a:ext cx="1454120" cy="1520897"/>
            <a:chOff x="4974763" y="1387710"/>
            <a:chExt cx="1483698" cy="1551834"/>
          </a:xfrm>
        </p:grpSpPr>
        <p:sp>
          <p:nvSpPr>
            <p:cNvPr id="219" name="Rounded Rectangle 12"/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90">
                <a:defRPr/>
              </a:pPr>
              <a:endParaRPr lang="en-US" sz="107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5150687" y="1935424"/>
              <a:ext cx="1240480" cy="310392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23" indent="-228523" algn="ctr" defTabSz="878390">
                <a:defRPr/>
              </a:pPr>
              <a:r>
                <a:rPr lang="en-US" sz="1567" kern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5223238" y="1387710"/>
              <a:ext cx="967141" cy="390626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23" indent="-228523" algn="ctr" defTabSz="878390">
                <a:defRPr/>
              </a:pPr>
              <a:endParaRPr lang="en-US" sz="1961" b="1" kern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224" name="Straight Arrow Connector 223"/>
          <p:cNvCxnSpPr>
            <a:cxnSpLocks/>
          </p:cNvCxnSpPr>
          <p:nvPr/>
        </p:nvCxnSpPr>
        <p:spPr>
          <a:xfrm flipV="1">
            <a:off x="6261733" y="3068454"/>
            <a:ext cx="1143891" cy="561096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228" name="Group 227"/>
          <p:cNvGrpSpPr/>
          <p:nvPr/>
        </p:nvGrpSpPr>
        <p:grpSpPr>
          <a:xfrm>
            <a:off x="524214" y="1668312"/>
            <a:ext cx="1454120" cy="1480675"/>
            <a:chOff x="608671" y="1428750"/>
            <a:chExt cx="1483698" cy="1510794"/>
          </a:xfrm>
        </p:grpSpPr>
        <p:sp>
          <p:nvSpPr>
            <p:cNvPr id="229" name="Rounded Rectangle 11"/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90">
                <a:defRPr/>
              </a:pPr>
              <a:endParaRPr lang="en-US" sz="107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algn="ctr" defTabSz="878390">
                <a:defRPr/>
              </a:pPr>
              <a:r>
                <a:rPr lang="en-US" sz="1567" kern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Source Code Control</a:t>
              </a:r>
            </a:p>
            <a:p>
              <a:pPr algn="ctr" defTabSz="878390">
                <a:defRPr/>
              </a:pPr>
              <a:r>
                <a:rPr lang="en-US" sz="1076" kern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889041" y="1428750"/>
              <a:ext cx="967141" cy="390626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marL="228523" indent="-228523" algn="ctr" defTabSz="878390">
                <a:defRPr/>
              </a:pPr>
              <a:endParaRPr lang="en-US" sz="1961" b="1" kern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9478" y="2532713"/>
              <a:ext cx="360364" cy="35807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A66207-F891-48F1-B1BC-4D24DB241D2C}"/>
              </a:ext>
            </a:extLst>
          </p:cNvPr>
          <p:cNvGrpSpPr/>
          <p:nvPr/>
        </p:nvGrpSpPr>
        <p:grpSpPr>
          <a:xfrm>
            <a:off x="3766591" y="3339038"/>
            <a:ext cx="2448632" cy="1449040"/>
            <a:chOff x="3765931" y="3339013"/>
            <a:chExt cx="2449326" cy="1449450"/>
          </a:xfrm>
        </p:grpSpPr>
        <p:sp>
          <p:nvSpPr>
            <p:cNvPr id="203" name="Rounded Rectangle 12"/>
            <p:cNvSpPr/>
            <p:nvPr/>
          </p:nvSpPr>
          <p:spPr>
            <a:xfrm>
              <a:off x="3765931" y="3339013"/>
              <a:ext cx="2449326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90">
                <a:defRPr/>
              </a:pPr>
              <a:endParaRPr lang="en-US" sz="107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4708935" y="4175695"/>
              <a:ext cx="1066970" cy="2462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042">
                <a:defRPr/>
              </a:pPr>
              <a:endParaRPr lang="en-US" sz="1000" kern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38" name="Picture 23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454B857-831D-427E-BCF6-E414B4170065}"/>
              </a:ext>
            </a:extLst>
          </p:cNvPr>
          <p:cNvGrpSpPr/>
          <p:nvPr/>
        </p:nvGrpSpPr>
        <p:grpSpPr>
          <a:xfrm>
            <a:off x="3939861" y="5013356"/>
            <a:ext cx="3222906" cy="1476133"/>
            <a:chOff x="3939249" y="5013804"/>
            <a:chExt cx="3223820" cy="1476553"/>
          </a:xfrm>
        </p:grpSpPr>
        <p:grpSp>
          <p:nvGrpSpPr>
            <p:cNvPr id="177" name="Group 176"/>
            <p:cNvGrpSpPr/>
            <p:nvPr/>
          </p:nvGrpSpPr>
          <p:grpSpPr>
            <a:xfrm>
              <a:off x="4515791" y="5013804"/>
              <a:ext cx="2028741" cy="1476553"/>
              <a:chOff x="4681901" y="4854122"/>
              <a:chExt cx="2069421" cy="1506161"/>
            </a:xfrm>
          </p:grpSpPr>
          <p:pic>
            <p:nvPicPr>
              <p:cNvPr id="178" name="Picture 177"/>
              <p:cNvPicPr>
                <a:picLocks noChangeAspect="1"/>
              </p:cNvPicPr>
              <p:nvPr/>
            </p:nvPicPr>
            <p:blipFill>
              <a:blip r:embed="rId14">
                <a:duotone>
                  <a:prstClr val="black"/>
                  <a:srgbClr val="A5A5A5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4681901" y="4854122"/>
                <a:ext cx="2069421" cy="1506161"/>
              </a:xfrm>
              <a:prstGeom prst="rect">
                <a:avLst/>
              </a:prstGeom>
            </p:spPr>
          </p:pic>
          <p:sp>
            <p:nvSpPr>
              <p:cNvPr id="179" name="Rectangle 178"/>
              <p:cNvSpPr/>
              <p:nvPr/>
            </p:nvSpPr>
            <p:spPr>
              <a:xfrm>
                <a:off x="4984766" y="4897716"/>
                <a:ext cx="1705477" cy="202787"/>
              </a:xfrm>
              <a:prstGeom prst="rect">
                <a:avLst/>
              </a:prstGeom>
              <a:solidFill>
                <a:srgbClr val="65656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96042">
                  <a:defRPr/>
                </a:pPr>
                <a:endParaRPr lang="en-US" sz="1765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61" name="TextBox 160"/>
            <p:cNvSpPr txBox="1"/>
            <p:nvPr/>
          </p:nvSpPr>
          <p:spPr>
            <a:xfrm>
              <a:off x="3939249" y="5209617"/>
              <a:ext cx="3223820" cy="352041"/>
            </a:xfrm>
            <a:prstGeom prst="rect">
              <a:avLst/>
            </a:prstGeom>
          </p:spPr>
          <p:txBody>
            <a:bodyPr vert="horz" wrap="square" lIns="89568" tIns="89568" rIns="89568" bIns="89568" rtlCol="0" anchor="t">
              <a:noAutofit/>
            </a:bodyPr>
            <a:lstStyle/>
            <a:p>
              <a:pPr algn="ctr" defTabSz="878390">
                <a:defRPr/>
              </a:pPr>
              <a:r>
                <a:rPr lang="en-US" sz="1370" kern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Monitor and Diagnose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C24CDF7-E1B5-4889-AB49-B6D4D52C8BEA}"/>
              </a:ext>
            </a:extLst>
          </p:cNvPr>
          <p:cNvSpPr txBox="1"/>
          <p:nvPr/>
        </p:nvSpPr>
        <p:spPr>
          <a:xfrm>
            <a:off x="0" y="1627524"/>
            <a:ext cx="2698601" cy="1812955"/>
          </a:xfrm>
          <a:prstGeom prst="rect">
            <a:avLst/>
          </a:prstGeom>
          <a:noFill/>
        </p:spPr>
        <p:txBody>
          <a:bodyPr wrap="square" lIns="182828" tIns="146263" rIns="182828" bIns="14626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OS &amp; Framework Patching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happens when developers stop making code changes?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B3A94F-4034-4267-A937-2BD8ECEEE664}"/>
              </a:ext>
            </a:extLst>
          </p:cNvPr>
          <p:cNvGrpSpPr/>
          <p:nvPr/>
        </p:nvGrpSpPr>
        <p:grpSpPr>
          <a:xfrm>
            <a:off x="9290512" y="1833688"/>
            <a:ext cx="2512442" cy="608928"/>
            <a:chOff x="12042417" y="1907893"/>
            <a:chExt cx="2512442" cy="60892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357ED9A-C18E-48A6-88AC-A86B55EF0722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>
                  <a:solidFill>
                    <a:prstClr val="white"/>
                  </a:solidFill>
                </a:rPr>
                <a:t>Container Instances</a:t>
              </a:r>
            </a:p>
          </p:txBody>
        </p:sp>
        <p:pic>
          <p:nvPicPr>
            <p:cNvPr id="124" name="Picture 2" descr="Image result for azure container instances logo">
              <a:extLst>
                <a:ext uri="{FF2B5EF4-FFF2-40B4-BE49-F238E27FC236}">
                  <a16:creationId xmlns:a16="http://schemas.microsoft.com/office/drawing/2014/main" id="{D1E6801F-3612-4E81-948D-92A5D10075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42B32E1-9EB9-4F4B-80E9-7BF18884C1CB}"/>
              </a:ext>
            </a:extLst>
          </p:cNvPr>
          <p:cNvGrpSpPr/>
          <p:nvPr/>
        </p:nvGrpSpPr>
        <p:grpSpPr>
          <a:xfrm>
            <a:off x="9290512" y="3692032"/>
            <a:ext cx="2512442" cy="608928"/>
            <a:chOff x="12042417" y="3769446"/>
            <a:chExt cx="2512442" cy="608928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5393B0F-46A2-415E-94B7-FE1EE090B61E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 dirty="0">
                  <a:solidFill>
                    <a:prstClr val="white"/>
                  </a:solidFill>
                </a:rPr>
                <a:t>Azure Functions</a:t>
              </a:r>
            </a:p>
          </p:txBody>
        </p:sp>
        <p:pic>
          <p:nvPicPr>
            <p:cNvPr id="126" name="Picture 4">
              <a:extLst>
                <a:ext uri="{FF2B5EF4-FFF2-40B4-BE49-F238E27FC236}">
                  <a16:creationId xmlns:a16="http://schemas.microsoft.com/office/drawing/2014/main" id="{946268B6-17B5-430D-9A65-32C47696A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90566BE-5D27-4584-80C1-7811591EF99C}"/>
              </a:ext>
            </a:extLst>
          </p:cNvPr>
          <p:cNvGrpSpPr/>
          <p:nvPr/>
        </p:nvGrpSpPr>
        <p:grpSpPr>
          <a:xfrm>
            <a:off x="9290512" y="4311480"/>
            <a:ext cx="2512442" cy="608928"/>
            <a:chOff x="12042417" y="3769446"/>
            <a:chExt cx="2512442" cy="608928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AB14047-7AF2-4116-B150-AF13394D7C34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 dirty="0">
                  <a:solidFill>
                    <a:prstClr val="white"/>
                  </a:solidFill>
                </a:rPr>
                <a:t>IoT</a:t>
              </a:r>
            </a:p>
          </p:txBody>
        </p:sp>
        <p:pic>
          <p:nvPicPr>
            <p:cNvPr id="101" name="Picture 4">
              <a:extLst>
                <a:ext uri="{FF2B5EF4-FFF2-40B4-BE49-F238E27FC236}">
                  <a16:creationId xmlns:a16="http://schemas.microsoft.com/office/drawing/2014/main" id="{5DA3389D-DDA4-403F-A39C-65721AD68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EDE16EE-420A-45E5-A7BF-0FB332AEDC74}"/>
              </a:ext>
            </a:extLst>
          </p:cNvPr>
          <p:cNvGrpSpPr/>
          <p:nvPr/>
        </p:nvGrpSpPr>
        <p:grpSpPr>
          <a:xfrm>
            <a:off x="9290512" y="4930927"/>
            <a:ext cx="2512442" cy="608928"/>
            <a:chOff x="12042417" y="3769446"/>
            <a:chExt cx="2512442" cy="608928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7D1E959-0EB9-44CB-82A2-71EA876D57AE}"/>
                </a:ext>
              </a:extLst>
            </p:cNvPr>
            <p:cNvSpPr/>
            <p:nvPr/>
          </p:nvSpPr>
          <p:spPr>
            <a:xfrm>
              <a:off x="12042417" y="3769446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31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390">
                <a:defRPr/>
              </a:pPr>
              <a:r>
                <a:rPr lang="en-US" sz="1567" kern="0" dirty="0">
                  <a:solidFill>
                    <a:prstClr val="white"/>
                  </a:solidFill>
                </a:rPr>
                <a:t>Azure Batch</a:t>
              </a:r>
            </a:p>
          </p:txBody>
        </p:sp>
        <p:pic>
          <p:nvPicPr>
            <p:cNvPr id="104" name="Picture 4">
              <a:extLst>
                <a:ext uri="{FF2B5EF4-FFF2-40B4-BE49-F238E27FC236}">
                  <a16:creationId xmlns:a16="http://schemas.microsoft.com/office/drawing/2014/main" id="{36D58339-1233-4365-88D1-186619D69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 bwMode="auto">
            <a:xfrm>
              <a:off x="12219136" y="3851628"/>
              <a:ext cx="438769" cy="43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0" name="Title 3">
            <a:extLst>
              <a:ext uri="{FF2B5EF4-FFF2-40B4-BE49-F238E27FC236}">
                <a16:creationId xmlns:a16="http://schemas.microsoft.com/office/drawing/2014/main" id="{21153037-C72B-41D0-8C66-5E65A8457186}"/>
              </a:ext>
            </a:extLst>
          </p:cNvPr>
          <p:cNvSpPr txBox="1">
            <a:spLocks/>
          </p:cNvSpPr>
          <p:nvPr/>
        </p:nvSpPr>
        <p:spPr>
          <a:xfrm>
            <a:off x="568670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0" dirty="0"/>
              <a:t>Today’s </a:t>
            </a:r>
            <a:r>
              <a:rPr lang="en-US" dirty="0"/>
              <a:t>Container DevOps Workflow</a:t>
            </a:r>
          </a:p>
        </p:txBody>
      </p:sp>
    </p:spTree>
    <p:extLst>
      <p:ext uri="{BB962C8B-B14F-4D97-AF65-F5344CB8AC3E}">
        <p14:creationId xmlns:p14="http://schemas.microsoft.com/office/powerpoint/2010/main" val="191748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9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9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7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7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0" dur="1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58" grpId="2" animBg="1"/>
      <p:bldP spid="160" grpId="0" animBg="1"/>
      <p:bldP spid="160" grpId="1" animBg="1"/>
      <p:bldP spid="160" grpId="2" animBg="1"/>
      <p:bldP spid="2" grpId="0" animBg="1"/>
      <p:bldP spid="2" grpId="1" animBg="1"/>
      <p:bldP spid="4" grpId="0"/>
      <p:bldP spid="120" grpId="0" animBg="1"/>
      <p:bldP spid="120" grpId="1" animBg="1"/>
      <p:bldP spid="129" grpId="0" animBg="1"/>
      <p:bldP spid="129" grpId="1" animBg="1"/>
      <p:bldP spid="129" grpId="2" animBg="1"/>
      <p:bldP spid="135" grpId="0" animBg="1"/>
      <p:bldP spid="135" grpId="1" animBg="1"/>
      <p:bldP spid="157" grpId="0" animBg="1"/>
      <p:bldP spid="157" grpId="1" animBg="1"/>
      <p:bldP spid="157" grpId="2" animBg="1"/>
      <p:bldP spid="14" grpId="0"/>
      <p:bldP spid="1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D60A-8A68-4433-9782-4A84DA2EE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ACR Build: Container OS &amp; Framework Patching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76C188D-59B8-4015-9D7D-BFD403BA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6045" y="2209800"/>
            <a:ext cx="1828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A1406-5808-4559-AD6B-C29673335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949" y="4375884"/>
            <a:ext cx="845895" cy="84051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21C1734-41AB-4B32-9390-93878843E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3629" y="1914063"/>
            <a:ext cx="2420274" cy="242027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24A6A9-38ED-4BB4-9E01-F45EE413896A}"/>
              </a:ext>
            </a:extLst>
          </p:cNvPr>
          <p:cNvGrpSpPr/>
          <p:nvPr/>
        </p:nvGrpSpPr>
        <p:grpSpPr>
          <a:xfrm>
            <a:off x="521466" y="2049251"/>
            <a:ext cx="2875822" cy="985885"/>
            <a:chOff x="910094" y="2049251"/>
            <a:chExt cx="2875822" cy="98588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4DC6FCE-D771-4C64-B711-44973FF87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5370" y="2049251"/>
              <a:ext cx="900546" cy="900546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9E44DFD-BFD9-4A83-AB9D-F7E1AA784B4B}"/>
                </a:ext>
              </a:extLst>
            </p:cNvPr>
            <p:cNvGrpSpPr/>
            <p:nvPr/>
          </p:nvGrpSpPr>
          <p:grpSpPr>
            <a:xfrm>
              <a:off x="910094" y="2132026"/>
              <a:ext cx="1144645" cy="883246"/>
              <a:chOff x="1577773" y="2029935"/>
              <a:chExt cx="1144645" cy="883246"/>
            </a:xfrm>
          </p:grpSpPr>
          <p:pic>
            <p:nvPicPr>
              <p:cNvPr id="8" name="Picture 7" descr="Image result for docker hub logo">
                <a:extLst>
                  <a:ext uri="{FF2B5EF4-FFF2-40B4-BE49-F238E27FC236}">
                    <a16:creationId xmlns:a16="http://schemas.microsoft.com/office/drawing/2014/main" id="{5FA6AA12-CEDA-4894-B28D-95779B22A4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7773" y="2029935"/>
                <a:ext cx="1144645" cy="6508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2C9E09E-62CD-4796-AB38-9FF5A207B3D4}"/>
                  </a:ext>
                </a:extLst>
              </p:cNvPr>
              <p:cNvSpPr/>
              <p:nvPr/>
            </p:nvSpPr>
            <p:spPr>
              <a:xfrm>
                <a:off x="1694724" y="2636182"/>
                <a:ext cx="91390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/>
                <a:r>
                  <a:rPr lang="en-US" sz="12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80672FB-402F-4723-AFBF-D609952DB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83697" y="2132026"/>
              <a:ext cx="702671" cy="68621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373808-1E84-4B71-A3C3-B73B1890A3F7}"/>
                </a:ext>
              </a:extLst>
            </p:cNvPr>
            <p:cNvSpPr/>
            <p:nvPr/>
          </p:nvSpPr>
          <p:spPr>
            <a:xfrm>
              <a:off x="2263947" y="2738273"/>
              <a:ext cx="48122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77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MCR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DC13E2-5246-4EA0-8BD5-BF8E0AEF51A0}"/>
                </a:ext>
              </a:extLst>
            </p:cNvPr>
            <p:cNvSpPr/>
            <p:nvPr/>
          </p:nvSpPr>
          <p:spPr>
            <a:xfrm>
              <a:off x="3118916" y="2738273"/>
              <a:ext cx="43839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77"/>
              <a:r>
                <a:rPr lang="en-US" sz="1200" dirty="0">
                  <a:solidFill>
                    <a:sysClr val="windowText" lastClr="000000"/>
                  </a:solidFill>
                  <a:latin typeface="Calibri" panose="020F0502020204030204"/>
                </a:rPr>
                <a:t>ACR</a:t>
              </a:r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0E18C73F-7BA1-43CB-8626-F8B0BC58EE71}"/>
                </a:ext>
              </a:extLst>
            </p:cNvPr>
            <p:cNvSpPr/>
            <p:nvPr/>
          </p:nvSpPr>
          <p:spPr>
            <a:xfrm>
              <a:off x="2896544" y="2718407"/>
              <a:ext cx="208258" cy="316729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DEEE2A81-6626-4865-B444-7326BE67EC57}"/>
              </a:ext>
            </a:extLst>
          </p:cNvPr>
          <p:cNvSpPr/>
          <p:nvPr/>
        </p:nvSpPr>
        <p:spPr>
          <a:xfrm>
            <a:off x="2682715" y="4449888"/>
            <a:ext cx="208258" cy="31672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432CA9-FB17-4370-AE7E-6778CE88C267}"/>
              </a:ext>
            </a:extLst>
          </p:cNvPr>
          <p:cNvSpPr/>
          <p:nvPr/>
        </p:nvSpPr>
        <p:spPr bwMode="auto">
          <a:xfrm>
            <a:off x="431074" y="1598999"/>
            <a:ext cx="3485606" cy="1593782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Registries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E4B48A-1E2C-46A5-91B6-8BA9ED83FCA5}"/>
              </a:ext>
            </a:extLst>
          </p:cNvPr>
          <p:cNvSpPr/>
          <p:nvPr/>
        </p:nvSpPr>
        <p:spPr bwMode="auto">
          <a:xfrm>
            <a:off x="424014" y="3861937"/>
            <a:ext cx="3485606" cy="1593782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SCC Providers</a:t>
            </a:r>
          </a:p>
        </p:txBody>
      </p:sp>
      <p:pic>
        <p:nvPicPr>
          <p:cNvPr id="34" name="Picture 2" descr="Related image">
            <a:extLst>
              <a:ext uri="{FF2B5EF4-FFF2-40B4-BE49-F238E27FC236}">
                <a16:creationId xmlns:a16="http://schemas.microsoft.com/office/drawing/2014/main" id="{C067C7DD-3B2F-4A21-9BE2-7E14ED30D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3731765" y="-515461"/>
            <a:ext cx="403638" cy="39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Image result for linux icon">
            <a:extLst>
              <a:ext uri="{FF2B5EF4-FFF2-40B4-BE49-F238E27FC236}">
                <a16:creationId xmlns:a16="http://schemas.microsoft.com/office/drawing/2014/main" id="{697C487A-E28D-45A3-8546-51A1E2CE6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363" y="-527348"/>
            <a:ext cx="401442" cy="40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D4AE8B8-95E2-462E-A0B7-91BB7A58E466}"/>
              </a:ext>
            </a:extLst>
          </p:cNvPr>
          <p:cNvSpPr/>
          <p:nvPr/>
        </p:nvSpPr>
        <p:spPr>
          <a:xfrm>
            <a:off x="4096556" y="-469212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.NET</a:t>
            </a:r>
          </a:p>
        </p:txBody>
      </p:sp>
      <p:pic>
        <p:nvPicPr>
          <p:cNvPr id="37" name="Picture 8" descr="Image result for java icon">
            <a:extLst>
              <a:ext uri="{FF2B5EF4-FFF2-40B4-BE49-F238E27FC236}">
                <a16:creationId xmlns:a16="http://schemas.microsoft.com/office/drawing/2014/main" id="{20C13A5C-396F-4ED7-B302-D6CA3B243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446" y="-580243"/>
            <a:ext cx="526360" cy="52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74872C2-851F-4E99-BB3D-47E66EF6B7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6327" y="-402905"/>
            <a:ext cx="452178" cy="2769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706EC91-C366-4BA0-A5A4-814F14DB09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24266" y="-536615"/>
            <a:ext cx="439103" cy="439103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A26DAF-4150-4148-98CC-76357ED76293}"/>
              </a:ext>
            </a:extLst>
          </p:cNvPr>
          <p:cNvCxnSpPr>
            <a:cxnSpLocks/>
            <a:stCxn id="33" idx="3"/>
            <a:endCxn id="4" idx="1"/>
          </p:cNvCxnSpPr>
          <p:nvPr/>
        </p:nvCxnSpPr>
        <p:spPr>
          <a:xfrm flipV="1">
            <a:off x="3909620" y="3124200"/>
            <a:ext cx="1166425" cy="1534628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42B7CA-5546-42A3-A9ED-34734F252183}"/>
              </a:ext>
            </a:extLst>
          </p:cNvPr>
          <p:cNvCxnSpPr>
            <a:cxnSpLocks/>
            <a:stCxn id="32" idx="3"/>
            <a:endCxn id="4" idx="1"/>
          </p:cNvCxnSpPr>
          <p:nvPr/>
        </p:nvCxnSpPr>
        <p:spPr>
          <a:xfrm>
            <a:off x="3916680" y="2395890"/>
            <a:ext cx="1159365" cy="728310"/>
          </a:xfrm>
          <a:prstGeom prst="straightConnector1">
            <a:avLst/>
          </a:prstGeom>
          <a:ln w="57150">
            <a:solidFill>
              <a:srgbClr val="F74A32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9BBC71-A0D3-483F-83EB-D7A4D560A90B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6904845" y="3124200"/>
            <a:ext cx="1038784" cy="0"/>
          </a:xfrm>
          <a:prstGeom prst="straightConnector1">
            <a:avLst/>
          </a:prstGeom>
          <a:ln w="57150">
            <a:solidFill>
              <a:srgbClr val="59B4D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62925D7-548D-42D2-A13A-0216FED48ED0}"/>
              </a:ext>
            </a:extLst>
          </p:cNvPr>
          <p:cNvSpPr/>
          <p:nvPr/>
        </p:nvSpPr>
        <p:spPr>
          <a:xfrm>
            <a:off x="5400401" y="4071714"/>
            <a:ext cx="1091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  <a:t>ACR Build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D47B626-A839-4D00-A113-76337E584A5C}"/>
              </a:ext>
            </a:extLst>
          </p:cNvPr>
          <p:cNvSpPr/>
          <p:nvPr/>
        </p:nvSpPr>
        <p:spPr>
          <a:xfrm>
            <a:off x="8407125" y="4012497"/>
            <a:ext cx="19055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  <a:t>Azure </a:t>
            </a:r>
            <a:b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  <a:t>Container Registry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5701724-B8F8-4B3E-9EB6-3C77463DE944}"/>
              </a:ext>
            </a:extLst>
          </p:cNvPr>
          <p:cNvSpPr/>
          <p:nvPr/>
        </p:nvSpPr>
        <p:spPr>
          <a:xfrm>
            <a:off x="181747" y="3330442"/>
            <a:ext cx="1442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</a:rPr>
              <a:t>Build Triggers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8E4781A-E449-4357-B4ED-8120490BB963}"/>
              </a:ext>
            </a:extLst>
          </p:cNvPr>
          <p:cNvSpPr/>
          <p:nvPr/>
        </p:nvSpPr>
        <p:spPr>
          <a:xfrm>
            <a:off x="5198224" y="6216134"/>
            <a:ext cx="1795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en-US" sz="1800" dirty="0">
                <a:solidFill>
                  <a:sysClr val="windowText" lastClr="000000"/>
                </a:solidFill>
                <a:latin typeface="Calibri" panose="020F0502020204030204"/>
                <a:hlinkClick r:id="rId14" action="ppaction://hlinkfile"/>
              </a:rPr>
              <a:t>aka.ms/acr/build</a:t>
            </a:r>
            <a:endParaRPr lang="en-US" sz="18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38" name="Picture 6" descr="Brigade">
            <a:extLst>
              <a:ext uri="{FF2B5EF4-FFF2-40B4-BE49-F238E27FC236}">
                <a16:creationId xmlns:a16="http://schemas.microsoft.com/office/drawing/2014/main" id="{AE60A87E-3712-4244-9048-D48536DA8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049" y="5223336"/>
            <a:ext cx="937816" cy="57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Related image">
            <a:extLst>
              <a:ext uri="{FF2B5EF4-FFF2-40B4-BE49-F238E27FC236}">
                <a16:creationId xmlns:a16="http://schemas.microsoft.com/office/drawing/2014/main" id="{215563D4-8045-4427-8F98-9B22439E4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6833325" y="5150415"/>
            <a:ext cx="838715" cy="74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zapier.cachefly.net/storage/services/59152a3a91bfe0ddd2fc9b978448593a.128x128.png">
            <a:extLst>
              <a:ext uri="{FF2B5EF4-FFF2-40B4-BE49-F238E27FC236}">
                <a16:creationId xmlns:a16="http://schemas.microsoft.com/office/drawing/2014/main" id="{551D51D2-0032-4848-AA9D-54307AAB8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4372606" y="5166266"/>
            <a:ext cx="695677" cy="64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95B2A336-37AA-4ED9-A3D4-1C37ADD23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6191655" y="5150415"/>
            <a:ext cx="600719" cy="69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12EF762-89F5-4922-B847-EF09BD4AE25E}"/>
              </a:ext>
            </a:extLst>
          </p:cNvPr>
          <p:cNvSpPr/>
          <p:nvPr/>
        </p:nvSpPr>
        <p:spPr>
          <a:xfrm rot="16200000">
            <a:off x="5682498" y="3150807"/>
            <a:ext cx="559030" cy="3178814"/>
          </a:xfrm>
          <a:prstGeom prst="rightBrace">
            <a:avLst>
              <a:gd name="adj1" fmla="val 8333"/>
              <a:gd name="adj2" fmla="val 49759"/>
            </a:avLst>
          </a:prstGeom>
          <a:ln w="38100">
            <a:solidFill>
              <a:srgbClr val="0070C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A926E235-F837-4335-A2E8-31CBEC314DA7}"/>
              </a:ext>
            </a:extLst>
          </p:cNvPr>
          <p:cNvSpPr/>
          <p:nvPr/>
        </p:nvSpPr>
        <p:spPr bwMode="auto">
          <a:xfrm>
            <a:off x="3421127" y="2287377"/>
            <a:ext cx="424294" cy="424294"/>
          </a:xfrm>
          <a:prstGeom prst="plus">
            <a:avLst>
              <a:gd name="adj" fmla="val 37271"/>
            </a:avLst>
          </a:prstGeom>
          <a:solidFill>
            <a:srgbClr val="009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146516"/>
      </p:ext>
    </p:extLst>
  </p:cSld>
  <p:clrMapOvr>
    <a:masterClrMapping/>
  </p:clrMapOvr>
  <p:transition advTm="73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12654" y="988603"/>
            <a:ext cx="744444" cy="122430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145728" y="1434935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568846F8-9FD8-457A-B649-8445A93B6192}"/>
              </a:ext>
            </a:extLst>
          </p:cNvPr>
          <p:cNvSpPr/>
          <p:nvPr/>
        </p:nvSpPr>
        <p:spPr bwMode="auto">
          <a:xfrm>
            <a:off x="3144107" y="1435298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254AD6-0840-BC43-AE08-7E23B4971693}"/>
              </a:ext>
            </a:extLst>
          </p:cNvPr>
          <p:cNvCxnSpPr>
            <a:cxnSpLocks/>
          </p:cNvCxnSpPr>
          <p:nvPr/>
        </p:nvCxnSpPr>
        <p:spPr>
          <a:xfrm>
            <a:off x="1123081" y="418864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60279DE-FD59-40EB-94F0-44E9D2BE9107}"/>
              </a:ext>
            </a:extLst>
          </p:cNvPr>
          <p:cNvSpPr/>
          <p:nvPr/>
        </p:nvSpPr>
        <p:spPr>
          <a:xfrm>
            <a:off x="6505208" y="998131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384F4CF-29AB-4DD1-AF7F-1BC45E5DAA53}"/>
              </a:ext>
            </a:extLst>
          </p:cNvPr>
          <p:cNvSpPr/>
          <p:nvPr/>
        </p:nvSpPr>
        <p:spPr>
          <a:xfrm>
            <a:off x="6505208" y="998283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63ACD6F-A37B-48DA-A4EC-8237D7DDFADE}"/>
              </a:ext>
            </a:extLst>
          </p:cNvPr>
          <p:cNvSpPr/>
          <p:nvPr/>
        </p:nvSpPr>
        <p:spPr>
          <a:xfrm>
            <a:off x="6505208" y="998283"/>
            <a:ext cx="432259" cy="19581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 err="1">
                <a:solidFill>
                  <a:srgbClr val="FFFFFF"/>
                </a:solidFill>
                <a:latin typeface="Calibri"/>
              </a:rPr>
              <a:t>test:t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142621" y="1910205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aseline="3000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DF8B65-B022-CE44-AD05-08D8305B4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306" y="3218762"/>
            <a:ext cx="637765" cy="48583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2913" y="80140"/>
            <a:ext cx="360285" cy="360285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378784" y="357655"/>
            <a:ext cx="126016" cy="19164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0768" r="8472" b="14033"/>
          <a:stretch/>
        </p:blipFill>
        <p:spPr>
          <a:xfrm>
            <a:off x="5813980" y="100687"/>
            <a:ext cx="388497" cy="3191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1440" y="84816"/>
            <a:ext cx="353180" cy="3509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23081" y="474178"/>
            <a:ext cx="929448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Dockerfile </a:t>
            </a:r>
            <a:br>
              <a:rPr lang="en-US" sz="1050" b="1"/>
            </a:br>
            <a:r>
              <a:rPr lang="en-US" sz="1050" b="1"/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1992037" y="635760"/>
            <a:ext cx="774806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145198" y="635760"/>
            <a:ext cx="611899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Build-task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156638" y="715274"/>
            <a:ext cx="61863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081253" y="1808264"/>
            <a:ext cx="61743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/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819941" y="635760"/>
            <a:ext cx="794342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327250" y="371030"/>
            <a:ext cx="126016" cy="19164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55114C-ACC3-E949-8886-C338B3E01924}"/>
              </a:ext>
            </a:extLst>
          </p:cNvPr>
          <p:cNvCxnSpPr>
            <a:cxnSpLocks/>
          </p:cNvCxnSpPr>
          <p:nvPr/>
        </p:nvCxnSpPr>
        <p:spPr>
          <a:xfrm>
            <a:off x="10807951" y="2700649"/>
            <a:ext cx="138703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77888" y="635760"/>
            <a:ext cx="1045892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497859" y="87088"/>
            <a:ext cx="400382" cy="346388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07217" y="988603"/>
            <a:ext cx="1533056" cy="219986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071338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678020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web:sha@la</a:t>
            </a:r>
            <a:endParaRPr lang="en-US" sz="9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23861" y="988603"/>
            <a:ext cx="74837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427554" y="1096722"/>
            <a:ext cx="250466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235163" y="1097159"/>
            <a:ext cx="156060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6570A59-75D5-48B0-BDA4-ED586FBA139B}"/>
              </a:ext>
            </a:extLst>
          </p:cNvPr>
          <p:cNvGrpSpPr/>
          <p:nvPr/>
        </p:nvGrpSpPr>
        <p:grpSpPr>
          <a:xfrm>
            <a:off x="7739913" y="1322453"/>
            <a:ext cx="518242" cy="149281"/>
            <a:chOff x="4915038" y="3602196"/>
            <a:chExt cx="920461" cy="26514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22F014D-1FBD-40A4-8866-7268B79D05D8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996684E-8F8B-41BE-8820-C3CCC8C5EA3E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5839" y="995477"/>
            <a:ext cx="202491" cy="202491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754407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5839" y="995446"/>
            <a:ext cx="204459" cy="2044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8982129" y="96399"/>
            <a:ext cx="371720" cy="327767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624008" y="474178"/>
            <a:ext cx="1093784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Functional</a:t>
            </a:r>
            <a:br>
              <a:rPr lang="en-US" sz="1050" b="1"/>
            </a:br>
            <a:r>
              <a:rPr lang="en-US" sz="1050" b="1"/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795767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A620C13-D5F5-4523-9E58-8AE0A2404A57}"/>
              </a:ext>
            </a:extLst>
          </p:cNvPr>
          <p:cNvCxnSpPr>
            <a:cxnSpLocks/>
            <a:stCxn id="178" idx="3"/>
            <a:endCxn id="141" idx="1"/>
          </p:cNvCxnSpPr>
          <p:nvPr/>
        </p:nvCxnSpPr>
        <p:spPr>
          <a:xfrm>
            <a:off x="9540211" y="1097159"/>
            <a:ext cx="1688692" cy="120307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31510C-14FC-417C-B775-BE7DD53D6B40}"/>
              </a:ext>
            </a:extLst>
          </p:cNvPr>
          <p:cNvGrpSpPr/>
          <p:nvPr/>
        </p:nvGrpSpPr>
        <p:grpSpPr>
          <a:xfrm>
            <a:off x="11005041" y="2057310"/>
            <a:ext cx="1087962" cy="643339"/>
            <a:chOff x="2361586" y="6252336"/>
            <a:chExt cx="1087962" cy="643339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A84E7F91-7B37-464B-9DB3-E7969D880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53F5952-03AE-47A9-9366-C27C9E8B297C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/>
                <a:t>Integration Env</a:t>
              </a:r>
            </a:p>
          </p:txBody>
        </p:sp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540211" y="1097159"/>
            <a:ext cx="21419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407" y="9081"/>
            <a:ext cx="707160" cy="7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490719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B943DF7-C545-4DCB-9CD8-BB1748A0F0D1}"/>
              </a:ext>
            </a:extLst>
          </p:cNvPr>
          <p:cNvCxnSpPr>
            <a:cxnSpLocks/>
            <a:stCxn id="102" idx="3"/>
            <a:endCxn id="109" idx="1"/>
          </p:cNvCxnSpPr>
          <p:nvPr/>
        </p:nvCxnSpPr>
        <p:spPr>
          <a:xfrm>
            <a:off x="10498851" y="1097159"/>
            <a:ext cx="695203" cy="2089795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21D5B4-22F1-4099-8195-2AA53A0E3E58}"/>
              </a:ext>
            </a:extLst>
          </p:cNvPr>
          <p:cNvGrpSpPr/>
          <p:nvPr/>
        </p:nvGrpSpPr>
        <p:grpSpPr>
          <a:xfrm>
            <a:off x="11181052" y="2964845"/>
            <a:ext cx="721037" cy="444217"/>
            <a:chOff x="3240661" y="1005909"/>
            <a:chExt cx="540854" cy="33321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BB47E2A-C625-4925-9F78-565960D25D21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5D9A804-3C27-4660-A4AE-6FF046358E0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A0D653A-276C-43D4-A0E1-EBA3EB1609CC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3BE35534-A20C-45BA-AB50-CB89E5A31243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53A2E3ED-AE0F-4D42-B92D-F5A7B308989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80BA36D-7131-4C51-AC92-B5F1EFBDAADF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3386D2F5-91A9-443E-85ED-5CE0EBE612E7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229C41B4-5BDE-40F4-A18A-7D3F284A8DD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2C7706AE-1652-405A-B9FD-C65E9F8A15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428BDA2B-88A7-40AC-8F1C-409910D17FB8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8D95A60F-D3D7-4369-9C0F-3058A24ED350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19E4DA8-0512-48BE-BAC5-FE0B3DBB96A2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41ECB9F-2EB4-480B-ADC7-32F3A0A645D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1B6FBDE-4698-4D9D-953E-297B441E8D47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FE5FA71-0CEB-4946-8700-0D8D3848C90B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0D1C529-290F-4A56-B379-4875D067A58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6F34F62-784A-47B9-9E9A-E6137CFA4EE6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CF9686BB-676D-4A33-95BF-41822CD1E159}"/>
              </a:ext>
            </a:extLst>
          </p:cNvPr>
          <p:cNvSpPr txBox="1"/>
          <p:nvPr/>
        </p:nvSpPr>
        <p:spPr>
          <a:xfrm>
            <a:off x="11002438" y="3608185"/>
            <a:ext cx="10879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Staging Env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866194" y="988166"/>
            <a:ext cx="561360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865664" y="988166"/>
            <a:ext cx="333957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3917" y="1006354"/>
            <a:ext cx="111996" cy="111996"/>
          </a:xfrm>
          <a:prstGeom prst="rect">
            <a:avLst/>
          </a:prstGeom>
        </p:spPr>
      </p:pic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193F8ED-6C96-4BF8-AC2D-7EBA30FB6EAA}"/>
              </a:ext>
            </a:extLst>
          </p:cNvPr>
          <p:cNvCxnSpPr>
            <a:cxnSpLocks/>
          </p:cNvCxnSpPr>
          <p:nvPr/>
        </p:nvCxnSpPr>
        <p:spPr>
          <a:xfrm>
            <a:off x="2947659" y="433851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3690CBB-7DE7-42DE-9290-CA0B8FDF5A35}"/>
              </a:ext>
            </a:extLst>
          </p:cNvPr>
          <p:cNvCxnSpPr>
            <a:cxnSpLocks/>
          </p:cNvCxnSpPr>
          <p:nvPr/>
        </p:nvCxnSpPr>
        <p:spPr>
          <a:xfrm>
            <a:off x="5631806" y="448838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E0BA0AB-ABCC-46A6-9316-EC3153D2A0CA}"/>
              </a:ext>
            </a:extLst>
          </p:cNvPr>
          <p:cNvCxnSpPr>
            <a:cxnSpLocks/>
          </p:cNvCxnSpPr>
          <p:nvPr/>
        </p:nvCxnSpPr>
        <p:spPr>
          <a:xfrm>
            <a:off x="8636890" y="478812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12F53656-CB64-4899-92E4-415EA0D6C176}"/>
              </a:ext>
            </a:extLst>
          </p:cNvPr>
          <p:cNvCxnSpPr>
            <a:cxnSpLocks/>
          </p:cNvCxnSpPr>
          <p:nvPr/>
        </p:nvCxnSpPr>
        <p:spPr>
          <a:xfrm>
            <a:off x="10804966" y="3859810"/>
            <a:ext cx="138703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33EB705-952B-4A85-BC0F-BFE1A02A7E6B}"/>
              </a:ext>
            </a:extLst>
          </p:cNvPr>
          <p:cNvSpPr/>
          <p:nvPr/>
        </p:nvSpPr>
        <p:spPr>
          <a:xfrm>
            <a:off x="309939" y="2612718"/>
            <a:ext cx="3380067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jenga.azurecr.io/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baseimages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/fx:1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COPY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. /output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EXPOSE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80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8589BA2-C7DB-4C44-8563-820619CAB59E}"/>
              </a:ext>
            </a:extLst>
          </p:cNvPr>
          <p:cNvSpPr/>
          <p:nvPr/>
        </p:nvSpPr>
        <p:spPr>
          <a:xfrm>
            <a:off x="323861" y="3532815"/>
            <a:ext cx="3832777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az acr build-task create \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–n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Web-Build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–t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web:${{.Build.ID}}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–c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github.com/demo42/web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	–-git-access-token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$PAT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sz="12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–r 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jenga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Speech Bubble: Rectangle with Corners Rounded 127">
            <a:extLst>
              <a:ext uri="{FF2B5EF4-FFF2-40B4-BE49-F238E27FC236}">
                <a16:creationId xmlns:a16="http://schemas.microsoft.com/office/drawing/2014/main" id="{4EF7D5BA-B60A-42CA-8CA3-804CB199AC2E}"/>
              </a:ext>
            </a:extLst>
          </p:cNvPr>
          <p:cNvSpPr/>
          <p:nvPr/>
        </p:nvSpPr>
        <p:spPr>
          <a:xfrm>
            <a:off x="3584955" y="2822163"/>
            <a:ext cx="5033540" cy="637176"/>
          </a:xfrm>
          <a:prstGeom prst="wedgeRoundRectCallout">
            <a:avLst>
              <a:gd name="adj1" fmla="val -20622"/>
              <a:gd name="adj2" fmla="val -2950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If docker build succeeds (including any unit tests),</a:t>
            </a:r>
          </a:p>
          <a:p>
            <a:pPr algn="ctr"/>
            <a:r>
              <a:rPr lang="en-US" sz="1600"/>
              <a:t>Save the context &amp; base image dependencies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454AFF7-32F6-4D89-953B-1D92916B155C}"/>
              </a:ext>
            </a:extLst>
          </p:cNvPr>
          <p:cNvGrpSpPr/>
          <p:nvPr/>
        </p:nvGrpSpPr>
        <p:grpSpPr>
          <a:xfrm>
            <a:off x="11179661" y="1817388"/>
            <a:ext cx="721037" cy="444217"/>
            <a:chOff x="3240661" y="1005909"/>
            <a:chExt cx="540854" cy="333210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B41E4823-7807-4658-88E8-D329B0383EC3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E5A0AD5-1837-4FAD-BA5D-815C75977C9D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A6E02EB-41C6-4818-9FF6-0AABB57CD50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36C4C52D-4814-428B-94DC-CA49E584CB6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E2EC1DC4-0E0C-45EF-A3D1-19B6385B18E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6ED9BAFB-D727-46D6-810C-F9541E0975B2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FF3EFBF8-3589-429B-A0C9-5D3D0383CECF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01F1A492-4280-4ADC-8351-0820CA825C3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99E42E4-2438-4006-AA82-51CF7D4ED1C6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E60B4817-414D-4A2F-B807-6AAE93887248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2209C889-6A29-45AE-A190-FB91E133AE33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77C60A69-0C7F-4B7D-A55B-C800335BD38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6B76ADDF-42EC-4EEF-8391-7196151B236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40CBEF5B-AFBE-4494-9F11-2C8956440CF0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F88A028-A1B6-4BE8-8F6C-21CFD799203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551060C4-3B92-4DB6-AB9F-CBBBA468BEF1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38DB9D69-7147-4227-A3B3-402F01EBFF5D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33AFBCE-441F-43CA-ADB9-CBE928F80800}"/>
              </a:ext>
            </a:extLst>
          </p:cNvPr>
          <p:cNvGrpSpPr/>
          <p:nvPr/>
        </p:nvGrpSpPr>
        <p:grpSpPr>
          <a:xfrm>
            <a:off x="11177797" y="1412231"/>
            <a:ext cx="721037" cy="444217"/>
            <a:chOff x="3240661" y="1005909"/>
            <a:chExt cx="540854" cy="333210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A90BB725-4EAA-4BAC-878A-9C891E664A6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7E34CFF-3D59-43B3-B59E-C77C56C64CFE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4244B23-2C49-4D33-AB01-EBFB5B4D298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020DB613-D61D-4054-9142-0BEB72CDD4FE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D4D700AD-DF3B-4AB2-A3BB-3A414F96C0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711BB10F-0F88-43FC-8208-C3742E6424C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01476F78-6422-4F6C-9370-FCDBE60CE314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26CE5A29-78F3-4087-B50B-D83FC47FD1E4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45A4163F-A638-4606-85A9-3F67F10794D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7A3838B3-1F7B-447C-842B-9417B28EADF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BE83784-4409-42BE-AA0D-3BA39923AB3F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B1FD3384-8652-4743-B81E-561684CE7AC2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02F0708E-D69E-43AA-A836-DC70238177D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343330D9-E7FA-440E-ADCB-17BCB47B3046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42A3552-7C3C-4202-B215-11FF9A75CE3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B9C86534-4B5B-4254-AC49-05EEE7DD8CA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09FF916-370B-4538-B9D1-362C5DFCA22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test:1</a:t>
              </a: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20221" y="714079"/>
            <a:ext cx="2175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06461" y="988603"/>
            <a:ext cx="217596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082402" y="1330285"/>
            <a:ext cx="35231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/>
              <a:t>Context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5473" y="1438580"/>
            <a:ext cx="111996" cy="111996"/>
          </a:xfrm>
          <a:prstGeom prst="rect">
            <a:avLst/>
          </a:prstGeom>
        </p:spPr>
      </p:pic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11673" y="1261666"/>
            <a:ext cx="52029" cy="79127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40273" y="1097159"/>
            <a:ext cx="28067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805089" y="708857"/>
            <a:ext cx="83761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Dependencies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23AA871A-0A05-4B87-AE11-019DF53CED98}"/>
              </a:ext>
            </a:extLst>
          </p:cNvPr>
          <p:cNvSpPr/>
          <p:nvPr/>
        </p:nvSpPr>
        <p:spPr bwMode="auto">
          <a:xfrm>
            <a:off x="1995829" y="987483"/>
            <a:ext cx="74837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193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798">
        <p:fade/>
      </p:transition>
    </mc:Choice>
    <mc:Fallback>
      <p:transition spd="med" advTm="327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6 L -0.08959 0.06621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331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22222E-6 L -0.13789 0.13588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1" y="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39401 0.07894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393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0.39531 0.1377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6" y="6968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1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600"/>
                            </p:stCondLst>
                            <p:childTnLst>
                              <p:par>
                                <p:cTn id="15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39558 0.30556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9" y="15278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23" grpId="0" animBg="1"/>
      <p:bldP spid="123" grpId="1" animBg="1"/>
      <p:bldP spid="123" grpId="2" animBg="1"/>
      <p:bldP spid="181" grpId="0" animBg="1"/>
      <p:bldP spid="181" grpId="1" animBg="1"/>
      <p:bldP spid="182" grpId="0" animBg="1"/>
      <p:bldP spid="182" grpId="1" animBg="1"/>
      <p:bldP spid="182" grpId="2" animBg="1"/>
      <p:bldP spid="83" grpId="0" animBg="1"/>
      <p:bldP spid="85" grpId="0" animBg="1"/>
      <p:bldP spid="89" grpId="0" animBg="1"/>
      <p:bldP spid="102" grpId="0" animBg="1"/>
      <p:bldP spid="178" grpId="0" animBg="1"/>
      <p:bldP spid="86" grpId="0" animBg="1"/>
      <p:bldP spid="82" grpId="0" animBg="1"/>
      <p:bldP spid="126" grpId="0" animBg="1"/>
      <p:bldP spid="126" grpId="1" animBg="1"/>
      <p:bldP spid="46" grpId="0" animBg="1"/>
      <p:bldP spid="46" grpId="1" animBg="1"/>
      <p:bldP spid="99" grpId="0" animBg="1"/>
      <p:bldP spid="99" grpId="1" animBg="1"/>
      <p:bldP spid="128" grpId="0" animBg="1"/>
      <p:bldP spid="128" grpId="1" animBg="1"/>
      <p:bldP spid="197" grpId="0" animBg="1"/>
      <p:bldP spid="18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C309066-1C38-4FCC-8F33-E45C58F2929B}"/>
              </a:ext>
            </a:extLst>
          </p:cNvPr>
          <p:cNvGrpSpPr/>
          <p:nvPr/>
        </p:nvGrpSpPr>
        <p:grpSpPr>
          <a:xfrm>
            <a:off x="11005041" y="2057310"/>
            <a:ext cx="1087962" cy="643339"/>
            <a:chOff x="2361586" y="6252336"/>
            <a:chExt cx="1087962" cy="643339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6C50F4F3-AF26-47C1-A4BE-A5CD5BAFE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CE5B999-E05B-4A85-8879-B3B6DCF6F2A1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/>
                <a:t>Integration Env</a:t>
              </a:r>
            </a:p>
          </p:txBody>
        </p:sp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E664AF37-2DF3-4430-AB6D-8154BB6E2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306" y="3218762"/>
            <a:ext cx="637765" cy="485838"/>
          </a:xfrm>
          <a:prstGeom prst="rect">
            <a:avLst/>
          </a:prstGeom>
        </p:spPr>
      </p:pic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B2848207-3271-4FEC-A054-9912978E3EB3}"/>
              </a:ext>
            </a:extLst>
          </p:cNvPr>
          <p:cNvCxnSpPr>
            <a:cxnSpLocks/>
          </p:cNvCxnSpPr>
          <p:nvPr/>
        </p:nvCxnSpPr>
        <p:spPr>
          <a:xfrm>
            <a:off x="10807951" y="2700649"/>
            <a:ext cx="138703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763C6E5-0CB7-4B46-942F-2844F07C2BD2}"/>
              </a:ext>
            </a:extLst>
          </p:cNvPr>
          <p:cNvCxnSpPr>
            <a:cxnSpLocks/>
          </p:cNvCxnSpPr>
          <p:nvPr/>
        </p:nvCxnSpPr>
        <p:spPr>
          <a:xfrm>
            <a:off x="10804966" y="3859810"/>
            <a:ext cx="138703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E822CE-DDD3-4446-BB47-0987E9DA59EB}"/>
              </a:ext>
            </a:extLst>
          </p:cNvPr>
          <p:cNvSpPr/>
          <p:nvPr/>
        </p:nvSpPr>
        <p:spPr bwMode="auto">
          <a:xfrm>
            <a:off x="4071338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190C72FE-61C1-46CD-B6D0-2327CF5B6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917" y="1376205"/>
            <a:ext cx="111996" cy="111996"/>
          </a:xfrm>
          <a:prstGeom prst="rect">
            <a:avLst/>
          </a:prstGeom>
        </p:spPr>
      </p:pic>
      <p:sp>
        <p:nvSpPr>
          <p:cNvPr id="284" name="Rectangle 283">
            <a:extLst>
              <a:ext uri="{FF2B5EF4-FFF2-40B4-BE49-F238E27FC236}">
                <a16:creationId xmlns:a16="http://schemas.microsoft.com/office/drawing/2014/main" id="{8FA7C5C3-8EF2-4404-85C9-11D840D04B91}"/>
              </a:ext>
            </a:extLst>
          </p:cNvPr>
          <p:cNvSpPr/>
          <p:nvPr/>
        </p:nvSpPr>
        <p:spPr bwMode="auto">
          <a:xfrm>
            <a:off x="3806461" y="1358454"/>
            <a:ext cx="217596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12654" y="988603"/>
            <a:ext cx="744444" cy="122430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254AD6-0840-BC43-AE08-7E23B4971693}"/>
              </a:ext>
            </a:extLst>
          </p:cNvPr>
          <p:cNvCxnSpPr>
            <a:cxnSpLocks/>
          </p:cNvCxnSpPr>
          <p:nvPr/>
        </p:nvCxnSpPr>
        <p:spPr>
          <a:xfrm>
            <a:off x="1123081" y="418864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142621" y="1910205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(a)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2913" y="80140"/>
            <a:ext cx="360285" cy="360285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378784" y="357655"/>
            <a:ext cx="126016" cy="19164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768" r="8472" b="14033"/>
          <a:stretch/>
        </p:blipFill>
        <p:spPr>
          <a:xfrm>
            <a:off x="5813980" y="100687"/>
            <a:ext cx="388497" cy="3191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1440" y="84816"/>
            <a:ext cx="353180" cy="3509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23081" y="474178"/>
            <a:ext cx="929448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Dockerfile </a:t>
            </a:r>
            <a:br>
              <a:rPr lang="en-US" sz="1050" b="1"/>
            </a:br>
            <a:r>
              <a:rPr lang="en-US" sz="1050" b="1"/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1992037" y="635760"/>
            <a:ext cx="774806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145198" y="635760"/>
            <a:ext cx="611899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Build-task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156638" y="715274"/>
            <a:ext cx="61863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081253" y="1808264"/>
            <a:ext cx="61743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/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819941" y="635760"/>
            <a:ext cx="794342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327250" y="371030"/>
            <a:ext cx="126016" cy="19164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77888" y="635760"/>
            <a:ext cx="1045892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497859" y="87088"/>
            <a:ext cx="400382" cy="346388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07217" y="988603"/>
            <a:ext cx="1533056" cy="219986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d5ab1fa 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071338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678020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web:sha@la</a:t>
            </a:r>
            <a:endParaRPr lang="en-US" sz="9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23861" y="988603"/>
            <a:ext cx="74837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427554" y="1096722"/>
            <a:ext cx="250466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235163" y="1097159"/>
            <a:ext cx="156060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839" y="995477"/>
            <a:ext cx="202491" cy="202491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754407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839" y="995446"/>
            <a:ext cx="204459" cy="2044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8982129" y="96399"/>
            <a:ext cx="371720" cy="327767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624008" y="474178"/>
            <a:ext cx="1093784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Functional</a:t>
            </a:r>
            <a:br>
              <a:rPr lang="en-US" sz="1050" b="1"/>
            </a:br>
            <a:r>
              <a:rPr lang="en-US" sz="1050" b="1"/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795767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540211" y="1097159"/>
            <a:ext cx="21419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407" y="9081"/>
            <a:ext cx="707160" cy="7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490719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866194" y="988166"/>
            <a:ext cx="561360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aseline="3000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865664" y="988166"/>
            <a:ext cx="333957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917" y="1006354"/>
            <a:ext cx="111996" cy="111996"/>
          </a:xfrm>
          <a:prstGeom prst="rect">
            <a:avLst/>
          </a:prstGeom>
        </p:spPr>
      </p:pic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193F8ED-6C96-4BF8-AC2D-7EBA30FB6EAA}"/>
              </a:ext>
            </a:extLst>
          </p:cNvPr>
          <p:cNvCxnSpPr>
            <a:cxnSpLocks/>
          </p:cNvCxnSpPr>
          <p:nvPr/>
        </p:nvCxnSpPr>
        <p:spPr>
          <a:xfrm>
            <a:off x="2947659" y="433851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3690CBB-7DE7-42DE-9290-CA0B8FDF5A35}"/>
              </a:ext>
            </a:extLst>
          </p:cNvPr>
          <p:cNvCxnSpPr>
            <a:cxnSpLocks/>
          </p:cNvCxnSpPr>
          <p:nvPr/>
        </p:nvCxnSpPr>
        <p:spPr>
          <a:xfrm>
            <a:off x="5631806" y="448838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E0BA0AB-ABCC-46A6-9316-EC3153D2A0CA}"/>
              </a:ext>
            </a:extLst>
          </p:cNvPr>
          <p:cNvCxnSpPr>
            <a:cxnSpLocks/>
          </p:cNvCxnSpPr>
          <p:nvPr/>
        </p:nvCxnSpPr>
        <p:spPr>
          <a:xfrm>
            <a:off x="8636890" y="478812"/>
            <a:ext cx="0" cy="64391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20221" y="714079"/>
            <a:ext cx="2175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06461" y="988603"/>
            <a:ext cx="217596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082402" y="1330285"/>
            <a:ext cx="35231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/>
              <a:t>Context</a:t>
            </a:r>
          </a:p>
        </p:txBody>
      </p:sp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11673" y="1261666"/>
            <a:ext cx="52029" cy="79127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40273" y="1097159"/>
            <a:ext cx="28067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805089" y="708857"/>
            <a:ext cx="83761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Dependencies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711F22B-FA61-4F88-97F7-9BF0B990C130}"/>
              </a:ext>
            </a:extLst>
          </p:cNvPr>
          <p:cNvSpPr/>
          <p:nvPr/>
        </p:nvSpPr>
        <p:spPr bwMode="auto">
          <a:xfrm>
            <a:off x="5678020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web:sha@ya</a:t>
            </a:r>
            <a:endParaRPr lang="en-US" sz="9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DC6F4C9-7DFD-4D66-9190-938BECE43F7C}"/>
              </a:ext>
            </a:extLst>
          </p:cNvPr>
          <p:cNvSpPr/>
          <p:nvPr/>
        </p:nvSpPr>
        <p:spPr bwMode="auto">
          <a:xfrm>
            <a:off x="323861" y="1358454"/>
            <a:ext cx="74837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71DE982-00F1-41C8-8FC0-15B1F0176BEF}"/>
              </a:ext>
            </a:extLst>
          </p:cNvPr>
          <p:cNvCxnSpPr>
            <a:cxnSpLocks/>
            <a:stCxn id="245" idx="3"/>
            <a:endCxn id="207" idx="1"/>
          </p:cNvCxnSpPr>
          <p:nvPr/>
        </p:nvCxnSpPr>
        <p:spPr>
          <a:xfrm>
            <a:off x="5427554" y="1466573"/>
            <a:ext cx="250466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6C3742B-FF2C-413E-A94F-5B2B9FF1DFED}"/>
              </a:ext>
            </a:extLst>
          </p:cNvPr>
          <p:cNvCxnSpPr>
            <a:cxnSpLocks/>
            <a:stCxn id="225" idx="3"/>
            <a:endCxn id="222" idx="1"/>
          </p:cNvCxnSpPr>
          <p:nvPr/>
        </p:nvCxnSpPr>
        <p:spPr>
          <a:xfrm>
            <a:off x="7235163" y="1467010"/>
            <a:ext cx="156060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41FD1C0-3409-45E6-A06A-BD44718051FD}"/>
              </a:ext>
            </a:extLst>
          </p:cNvPr>
          <p:cNvGrpSpPr/>
          <p:nvPr/>
        </p:nvGrpSpPr>
        <p:grpSpPr>
          <a:xfrm>
            <a:off x="7739913" y="1692304"/>
            <a:ext cx="518242" cy="149281"/>
            <a:chOff x="4915038" y="3602196"/>
            <a:chExt cx="920461" cy="265141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E4BAE500-3DC4-4111-9660-B6458930DAE0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E024D273-3433-4DA1-AECC-C15C259896BF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D8F5739-6404-48F6-ABA7-FFBEE2D2BFE1}"/>
              </a:ext>
            </a:extLst>
          </p:cNvPr>
          <p:cNvSpPr/>
          <p:nvPr/>
        </p:nvSpPr>
        <p:spPr bwMode="auto">
          <a:xfrm>
            <a:off x="9754407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4D65F8FA-7A1B-4800-A23E-04D596776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642" y="1458093"/>
            <a:ext cx="204459" cy="204459"/>
          </a:xfrm>
          <a:prstGeom prst="rect">
            <a:avLst/>
          </a:prstGeom>
        </p:spPr>
      </p:pic>
      <p:sp>
        <p:nvSpPr>
          <p:cNvPr id="222" name="Rectangle 221">
            <a:extLst>
              <a:ext uri="{FF2B5EF4-FFF2-40B4-BE49-F238E27FC236}">
                <a16:creationId xmlns:a16="http://schemas.microsoft.com/office/drawing/2014/main" id="{9966BB39-F6E3-43F8-A339-356C8AC0A442}"/>
              </a:ext>
            </a:extLst>
          </p:cNvPr>
          <p:cNvSpPr/>
          <p:nvPr/>
        </p:nvSpPr>
        <p:spPr bwMode="auto">
          <a:xfrm>
            <a:off x="8795767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15E13100-FA15-418A-99D5-1790D84AC887}"/>
              </a:ext>
            </a:extLst>
          </p:cNvPr>
          <p:cNvCxnSpPr>
            <a:cxnSpLocks/>
            <a:stCxn id="222" idx="3"/>
            <a:endCxn id="162" idx="1"/>
          </p:cNvCxnSpPr>
          <p:nvPr/>
        </p:nvCxnSpPr>
        <p:spPr>
          <a:xfrm>
            <a:off x="9540211" y="1467010"/>
            <a:ext cx="1688692" cy="83321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062ABA4-87AA-4E7E-97E1-00F6139F63F3}"/>
              </a:ext>
            </a:extLst>
          </p:cNvPr>
          <p:cNvCxnSpPr>
            <a:cxnSpLocks/>
            <a:stCxn id="222" idx="3"/>
            <a:endCxn id="219" idx="1"/>
          </p:cNvCxnSpPr>
          <p:nvPr/>
        </p:nvCxnSpPr>
        <p:spPr>
          <a:xfrm>
            <a:off x="9540211" y="1467010"/>
            <a:ext cx="21419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191">
            <a:extLst>
              <a:ext uri="{FF2B5EF4-FFF2-40B4-BE49-F238E27FC236}">
                <a16:creationId xmlns:a16="http://schemas.microsoft.com/office/drawing/2014/main" id="{992C50D2-7F05-4EDC-A3E5-9EBD86A77C3E}"/>
              </a:ext>
            </a:extLst>
          </p:cNvPr>
          <p:cNvCxnSpPr>
            <a:cxnSpLocks/>
            <a:stCxn id="219" idx="3"/>
            <a:endCxn id="159" idx="1"/>
          </p:cNvCxnSpPr>
          <p:nvPr/>
        </p:nvCxnSpPr>
        <p:spPr>
          <a:xfrm>
            <a:off x="10498851" y="1467010"/>
            <a:ext cx="730455" cy="199467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03760AC-BDB5-4BBE-B67A-7AFE742C24F6}"/>
              </a:ext>
            </a:extLst>
          </p:cNvPr>
          <p:cNvSpPr/>
          <p:nvPr/>
        </p:nvSpPr>
        <p:spPr bwMode="auto">
          <a:xfrm>
            <a:off x="4866194" y="1358017"/>
            <a:ext cx="561360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CBDC5A5B-EA72-4E5A-9FA9-993E4873E430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1072240" y="1467010"/>
            <a:ext cx="1948709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9AAA79-3FDA-429B-8ABC-B9E66E95CBE5}"/>
              </a:ext>
            </a:extLst>
          </p:cNvPr>
          <p:cNvSpPr/>
          <p:nvPr/>
        </p:nvSpPr>
        <p:spPr>
          <a:xfrm>
            <a:off x="6505208" y="1367982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6908AB8-D101-4CB1-AB17-D2ACD3BD6A30}"/>
              </a:ext>
            </a:extLst>
          </p:cNvPr>
          <p:cNvSpPr/>
          <p:nvPr/>
        </p:nvSpPr>
        <p:spPr>
          <a:xfrm>
            <a:off x="6505208" y="1368134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F15D2D-90C0-46AF-B018-DE3CA90CB3B8}"/>
              </a:ext>
            </a:extLst>
          </p:cNvPr>
          <p:cNvSpPr/>
          <p:nvPr/>
        </p:nvSpPr>
        <p:spPr>
          <a:xfrm>
            <a:off x="6505208" y="1368134"/>
            <a:ext cx="432259" cy="19581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test:2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E904A13-FC5A-4F41-8D7D-6F2273B0F98E}"/>
              </a:ext>
            </a:extLst>
          </p:cNvPr>
          <p:cNvSpPr/>
          <p:nvPr/>
        </p:nvSpPr>
        <p:spPr bwMode="auto">
          <a:xfrm>
            <a:off x="6490719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web:2</a:t>
            </a: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AA3BAD3-050E-4FB5-A9B6-1399F30E1E3A}"/>
              </a:ext>
            </a:extLst>
          </p:cNvPr>
          <p:cNvGrpSpPr/>
          <p:nvPr/>
        </p:nvGrpSpPr>
        <p:grpSpPr>
          <a:xfrm>
            <a:off x="11181052" y="2954992"/>
            <a:ext cx="721037" cy="444217"/>
            <a:chOff x="3240661" y="1005909"/>
            <a:chExt cx="540854" cy="333210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BC47A098-4DF4-40D2-A318-07D8712F587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6EE3CE6C-D90E-4197-AA01-E132B63FACB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99C746FB-CA5A-4892-B55B-7FC0657E1115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C72C9AF-EF4E-4636-887C-8AB1B389C4C1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38A3BCF5-95A3-411A-A939-4020CE3CA9DC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2C0F99D1-DC3D-4B4F-9043-708B1985400F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14A1CC8A-42FD-414C-B3AD-6F6AAD846F79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05070C00-0816-4A60-AE68-BE2ED4FD470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F84C62DF-9FCC-49C8-9D5F-4EC49693DB15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C5E64BD0-B653-45DD-BE9E-F395E61A64B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1F90CA78-7659-4673-9904-69476F72B3A8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C1A878E1-57E4-49F1-B6A3-8291CBF43E6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FB9C3396-9956-411E-8C56-55E2A83A0BAE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6185D1B8-4F40-4646-9349-C7F565F1B2A8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B4BAA53A-9A9C-4089-AFDC-54EE116F020D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F5D51DD2-1D5F-457E-8681-3462B1EC90A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7D2FCAB2-5BD2-4173-8CF5-B6C335A2A89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sp>
        <p:nvSpPr>
          <p:cNvPr id="340" name="Speech Bubble: Rectangle with Corners Rounded 339">
            <a:extLst>
              <a:ext uri="{FF2B5EF4-FFF2-40B4-BE49-F238E27FC236}">
                <a16:creationId xmlns:a16="http://schemas.microsoft.com/office/drawing/2014/main" id="{FEA0EB20-611F-44F9-BDB0-4EA431C4E6AD}"/>
              </a:ext>
            </a:extLst>
          </p:cNvPr>
          <p:cNvSpPr/>
          <p:nvPr/>
        </p:nvSpPr>
        <p:spPr>
          <a:xfrm>
            <a:off x="1615705" y="2977014"/>
            <a:ext cx="2907458" cy="563592"/>
          </a:xfrm>
          <a:prstGeom prst="wedgeRoundRectCallout">
            <a:avLst>
              <a:gd name="adj1" fmla="val -499"/>
              <a:gd name="adj2" fmla="val -3042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Base image updates restore the previous context</a:t>
            </a:r>
          </a:p>
        </p:txBody>
      </p:sp>
      <p:sp>
        <p:nvSpPr>
          <p:cNvPr id="341" name="Speech Bubble: Rectangle with Corners Rounded 340">
            <a:extLst>
              <a:ext uri="{FF2B5EF4-FFF2-40B4-BE49-F238E27FC236}">
                <a16:creationId xmlns:a16="http://schemas.microsoft.com/office/drawing/2014/main" id="{B4F5A6DE-8178-4FF5-BAAD-70F40AC8470C}"/>
              </a:ext>
            </a:extLst>
          </p:cNvPr>
          <p:cNvSpPr/>
          <p:nvPr/>
        </p:nvSpPr>
        <p:spPr>
          <a:xfrm>
            <a:off x="837968" y="2278048"/>
            <a:ext cx="2943810" cy="598054"/>
          </a:xfrm>
          <a:prstGeom prst="wedgeRoundRectCallout">
            <a:avLst>
              <a:gd name="adj1" fmla="val -52376"/>
              <a:gd name="adj2" fmla="val -1670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fx</a:t>
            </a:r>
            <a:r>
              <a:rPr lang="en-US" sz="1600" dirty="0"/>
              <a:t> ships an OS &amp;/or FX Patch, using the stable 1 tag</a:t>
            </a:r>
          </a:p>
        </p:txBody>
      </p:sp>
      <p:sp>
        <p:nvSpPr>
          <p:cNvPr id="342" name="Speech Bubble: Rectangle with Corners Rounded 341">
            <a:extLst>
              <a:ext uri="{FF2B5EF4-FFF2-40B4-BE49-F238E27FC236}">
                <a16:creationId xmlns:a16="http://schemas.microsoft.com/office/drawing/2014/main" id="{616E6B67-177D-42DA-80AF-4E0FAA3DB896}"/>
              </a:ext>
            </a:extLst>
          </p:cNvPr>
          <p:cNvSpPr/>
          <p:nvPr/>
        </p:nvSpPr>
        <p:spPr>
          <a:xfrm>
            <a:off x="4264125" y="2254066"/>
            <a:ext cx="3379644" cy="598054"/>
          </a:xfrm>
          <a:prstGeom prst="wedgeRoundRectCallout">
            <a:avLst>
              <a:gd name="adj1" fmla="val -70369"/>
              <a:gd name="adj2" fmla="val -616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The build-task is monitoring changes based on the last build</a:t>
            </a:r>
          </a:p>
        </p:txBody>
      </p:sp>
      <p:sp>
        <p:nvSpPr>
          <p:cNvPr id="343" name="Speech Bubble: Rectangle with Corners Rounded 342">
            <a:extLst>
              <a:ext uri="{FF2B5EF4-FFF2-40B4-BE49-F238E27FC236}">
                <a16:creationId xmlns:a16="http://schemas.microsoft.com/office/drawing/2014/main" id="{0CD20430-F11D-4098-BADF-CC951F4AA7DD}"/>
              </a:ext>
            </a:extLst>
          </p:cNvPr>
          <p:cNvSpPr/>
          <p:nvPr/>
        </p:nvSpPr>
        <p:spPr>
          <a:xfrm>
            <a:off x="4671539" y="2977014"/>
            <a:ext cx="3813066" cy="561444"/>
          </a:xfrm>
          <a:prstGeom prst="wedgeRoundRectCallout">
            <a:avLst>
              <a:gd name="adj1" fmla="val -36207"/>
              <a:gd name="adj2" fmla="val -290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If Build &amp; Unit Tests Succeed,</a:t>
            </a:r>
          </a:p>
          <a:p>
            <a:pPr algn="ctr"/>
            <a:r>
              <a:rPr lang="en-US" sz="1600"/>
              <a:t>Update the base image dependencies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145728" y="1434935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473" y="1438580"/>
            <a:ext cx="111996" cy="111996"/>
          </a:xfrm>
          <a:prstGeom prst="rect">
            <a:avLst/>
          </a:prstGeom>
        </p:spPr>
      </p:pic>
      <p:sp>
        <p:nvSpPr>
          <p:cNvPr id="346" name="Rectangle 345">
            <a:extLst>
              <a:ext uri="{FF2B5EF4-FFF2-40B4-BE49-F238E27FC236}">
                <a16:creationId xmlns:a16="http://schemas.microsoft.com/office/drawing/2014/main" id="{5C823052-99FB-4F4B-B52B-64BEA411B8F8}"/>
              </a:ext>
            </a:extLst>
          </p:cNvPr>
          <p:cNvSpPr/>
          <p:nvPr/>
        </p:nvSpPr>
        <p:spPr bwMode="auto">
          <a:xfrm>
            <a:off x="4861995" y="1357579"/>
            <a:ext cx="418133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ea typeface="Segoe UI" pitchFamily="34" charset="0"/>
                <a:cs typeface="Segoe UI" pitchFamily="34" charset="0"/>
              </a:rPr>
              <a:t>(b)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129CFB1-3673-4075-9FFE-E86C0AADDB6A}"/>
              </a:ext>
            </a:extLst>
          </p:cNvPr>
          <p:cNvGrpSpPr/>
          <p:nvPr/>
        </p:nvGrpSpPr>
        <p:grpSpPr>
          <a:xfrm>
            <a:off x="11179661" y="1814381"/>
            <a:ext cx="721037" cy="444217"/>
            <a:chOff x="3240661" y="1005909"/>
            <a:chExt cx="540854" cy="333210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DD505E1F-9BB2-4D0C-8D52-0EF81378D87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9F79E9AA-412B-4840-B77C-50840B71566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E58F06D-79C8-4D01-BD19-EA3BD66C9758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572114CA-778F-43AF-B79F-E79A26F1722E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6F7B51D3-4BB1-4763-9675-E8B404DF96A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635F88F6-D161-426A-ABC7-65FF32C52166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1A488675-344C-442D-B500-C820AEA8FC7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F4F734EA-93EB-421F-83B8-77EAD4FA50BA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9862CA80-60EA-4DA4-BB4E-61C9414A0796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6BBBBC53-02DF-4F2C-A21C-414B8B6E1FA7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4477834F-F8B5-44A9-AE26-2944C37FB7E3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79B6C9E6-B990-42D9-91CA-36FC64A0813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9852623B-773B-49B7-8A4F-A480E6861A4B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3EE22D8-41BB-49E9-8CA7-C9DBC1FC2061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3360507C-B546-4307-8E88-7C7154A5786A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AFB88277-50C8-4767-9CE1-E4BD81CEB7A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3D89EB73-BF18-4711-A8F6-0B7FFDE7AC0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F3371385-09A0-47EE-A9AF-ABF6497AF5F8}"/>
              </a:ext>
            </a:extLst>
          </p:cNvPr>
          <p:cNvGrpSpPr/>
          <p:nvPr/>
        </p:nvGrpSpPr>
        <p:grpSpPr>
          <a:xfrm>
            <a:off x="11177797" y="1413439"/>
            <a:ext cx="721037" cy="444217"/>
            <a:chOff x="3240661" y="1005909"/>
            <a:chExt cx="540854" cy="333210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DA55C3FE-B6D1-407F-B4FC-13751BEA0E7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658F3EFC-837B-4F1B-88AA-1752AB321DF6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AE51AE74-ADE6-4493-B74A-42E8EE82F06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E933AE1F-A1F3-47C6-8B7B-4703F49251E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B737603A-61D1-41FD-B7B3-0B87916C6E64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2F6964D0-D4F5-4D62-8348-30972C901AD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B01F6D05-6D64-4769-9F31-5D69C56DBD30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860574F7-C328-4AEA-9552-DD6CFDB131F0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8F9CB8EA-9C73-4F4B-B5FB-8D068F80366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7405B709-9C48-415F-9160-28177A40DF0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10752040-AB83-4DAA-800A-F51A436F10DF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D54CCB8A-C1C8-4EAB-88EC-295C56BD881C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D5CCA65B-471D-4530-B33D-05B62F2E35F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CD218C33-0265-4F81-95DB-81B552C5FA1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7EC7FEA2-9F25-4DF8-BE26-875595E4D75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738CAEA1-1989-490E-84E5-BCD81EED488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56A0F872-B440-416C-8A7C-C4413AF4DEF8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test:2</a:t>
              </a: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FE1FBEC3-6209-4DA0-93F5-C4598A93739E}"/>
              </a:ext>
            </a:extLst>
          </p:cNvPr>
          <p:cNvSpPr txBox="1"/>
          <p:nvPr/>
        </p:nvSpPr>
        <p:spPr>
          <a:xfrm>
            <a:off x="11002438" y="3608185"/>
            <a:ext cx="10879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Staging Env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4837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917">
        <p:fade/>
      </p:transition>
    </mc:Choice>
    <mc:Fallback>
      <p:transition spd="med" advTm="30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L 0.09193 -0.0136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6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1405 0.0810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1" y="405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02477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122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08403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419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100"/>
                            </p:stCondLst>
                            <p:childTnLst>
                              <p:par>
                                <p:cTn id="1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39531 0.25046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12523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84" grpId="0" animBg="1"/>
      <p:bldP spid="207" grpId="0" animBg="1"/>
      <p:bldP spid="210" grpId="0" animBg="1"/>
      <p:bldP spid="219" grpId="0" animBg="1"/>
      <p:bldP spid="222" grpId="0" animBg="1"/>
      <p:bldP spid="245" grpId="0" animBg="1"/>
      <p:bldP spid="189" grpId="0" animBg="1"/>
      <p:bldP spid="189" grpId="1" animBg="1"/>
      <p:bldP spid="189" grpId="2" animBg="1"/>
      <p:bldP spid="190" grpId="0" animBg="1"/>
      <p:bldP spid="190" grpId="1" animBg="1"/>
      <p:bldP spid="193" grpId="0" animBg="1"/>
      <p:bldP spid="193" grpId="1" animBg="1"/>
      <p:bldP spid="193" grpId="2" animBg="1"/>
      <p:bldP spid="225" grpId="0" animBg="1"/>
      <p:bldP spid="340" grpId="0" animBg="1"/>
      <p:bldP spid="340" grpId="1" animBg="1"/>
      <p:bldP spid="341" grpId="0" animBg="1"/>
      <p:bldP spid="341" grpId="1" animBg="1"/>
      <p:bldP spid="342" grpId="0" animBg="1"/>
      <p:bldP spid="342" grpId="1" animBg="1"/>
      <p:bldP spid="343" grpId="0" animBg="1"/>
      <p:bldP spid="343" grpId="1" animBg="1"/>
      <p:bldP spid="346" grpId="0" animBg="1"/>
      <p:bldP spid="34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ectangle 432">
            <a:extLst>
              <a:ext uri="{FF2B5EF4-FFF2-40B4-BE49-F238E27FC236}">
                <a16:creationId xmlns:a16="http://schemas.microsoft.com/office/drawing/2014/main" id="{E3CBED1B-0514-4E6C-AFCE-6F7CEB0D1B3C}"/>
              </a:ext>
            </a:extLst>
          </p:cNvPr>
          <p:cNvSpPr/>
          <p:nvPr/>
        </p:nvSpPr>
        <p:spPr bwMode="auto">
          <a:xfrm>
            <a:off x="4864781" y="1727828"/>
            <a:ext cx="561360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fx:2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(d)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E822CE-DDD3-4446-BB47-0987E9DA59EB}"/>
              </a:ext>
            </a:extLst>
          </p:cNvPr>
          <p:cNvSpPr/>
          <p:nvPr/>
        </p:nvSpPr>
        <p:spPr bwMode="auto">
          <a:xfrm>
            <a:off x="4071338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190C72FE-61C1-46CD-B6D0-2327CF5B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917" y="1376205"/>
            <a:ext cx="111996" cy="111996"/>
          </a:xfrm>
          <a:prstGeom prst="rect">
            <a:avLst/>
          </a:prstGeom>
        </p:spPr>
      </p:pic>
      <p:sp>
        <p:nvSpPr>
          <p:cNvPr id="284" name="Rectangle 283">
            <a:extLst>
              <a:ext uri="{FF2B5EF4-FFF2-40B4-BE49-F238E27FC236}">
                <a16:creationId xmlns:a16="http://schemas.microsoft.com/office/drawing/2014/main" id="{8FA7C5C3-8EF2-4404-85C9-11D840D04B91}"/>
              </a:ext>
            </a:extLst>
          </p:cNvPr>
          <p:cNvSpPr/>
          <p:nvPr/>
        </p:nvSpPr>
        <p:spPr bwMode="auto">
          <a:xfrm>
            <a:off x="3806461" y="1358454"/>
            <a:ext cx="217596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C1A8B11-7203-D64E-90D5-6D5DC53DC81F}"/>
              </a:ext>
            </a:extLst>
          </p:cNvPr>
          <p:cNvSpPr/>
          <p:nvPr/>
        </p:nvSpPr>
        <p:spPr bwMode="auto">
          <a:xfrm>
            <a:off x="3012654" y="988603"/>
            <a:ext cx="744444" cy="122430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D6A1049-CEC5-459A-B569-221E43155EDB}"/>
              </a:ext>
            </a:extLst>
          </p:cNvPr>
          <p:cNvSpPr/>
          <p:nvPr/>
        </p:nvSpPr>
        <p:spPr bwMode="auto">
          <a:xfrm>
            <a:off x="3142621" y="1910205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(a)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4C29CC-EE6C-9B42-9F08-B62A49481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2913" y="80140"/>
            <a:ext cx="360285" cy="360285"/>
          </a:xfrm>
          <a:prstGeom prst="rect">
            <a:avLst/>
          </a:prstGeom>
        </p:spPr>
      </p:pic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0C397FB-DA83-974B-9344-2A3F8D9A416E}"/>
              </a:ext>
            </a:extLst>
          </p:cNvPr>
          <p:cNvSpPr/>
          <p:nvPr/>
        </p:nvSpPr>
        <p:spPr>
          <a:xfrm>
            <a:off x="5378784" y="357655"/>
            <a:ext cx="126016" cy="19164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ACEAAE-E25E-904F-AF67-E98FF0E029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0768" r="8472" b="14033"/>
          <a:stretch/>
        </p:blipFill>
        <p:spPr>
          <a:xfrm>
            <a:off x="5813980" y="100687"/>
            <a:ext cx="388497" cy="3191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CA5F4-5F9C-484C-AE37-6BDF4B7178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1440" y="84816"/>
            <a:ext cx="353180" cy="3509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68B74-C8FF-A049-8B65-9CEB9A42CACF}"/>
              </a:ext>
            </a:extLst>
          </p:cNvPr>
          <p:cNvSpPr txBox="1"/>
          <p:nvPr/>
        </p:nvSpPr>
        <p:spPr>
          <a:xfrm>
            <a:off x="1123081" y="474178"/>
            <a:ext cx="929448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Dockerfile </a:t>
            </a:r>
            <a:br>
              <a:rPr lang="en-US" sz="1050" b="1"/>
            </a:br>
            <a:r>
              <a:rPr lang="en-US" sz="1050" b="1"/>
              <a:t>FROM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25284-B54F-9246-A9B8-7F958832ECE0}"/>
              </a:ext>
            </a:extLst>
          </p:cNvPr>
          <p:cNvSpPr txBox="1"/>
          <p:nvPr/>
        </p:nvSpPr>
        <p:spPr>
          <a:xfrm>
            <a:off x="1992037" y="635760"/>
            <a:ext cx="774806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Commit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2286D-39BF-774D-860E-814E74362E73}"/>
              </a:ext>
            </a:extLst>
          </p:cNvPr>
          <p:cNvSpPr txBox="1"/>
          <p:nvPr/>
        </p:nvSpPr>
        <p:spPr>
          <a:xfrm>
            <a:off x="3145198" y="635760"/>
            <a:ext cx="611899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Build-task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7A9D-6423-5147-85A5-CA5C79349038}"/>
              </a:ext>
            </a:extLst>
          </p:cNvPr>
          <p:cNvSpPr txBox="1"/>
          <p:nvPr/>
        </p:nvSpPr>
        <p:spPr>
          <a:xfrm>
            <a:off x="4156638" y="715274"/>
            <a:ext cx="61863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Context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10A66-F73F-0A43-BC8E-86B3E157C97B}"/>
              </a:ext>
            </a:extLst>
          </p:cNvPr>
          <p:cNvSpPr txBox="1"/>
          <p:nvPr/>
        </p:nvSpPr>
        <p:spPr>
          <a:xfrm>
            <a:off x="3081253" y="1808264"/>
            <a:ext cx="6174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/>
              <a:t>Dependencies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1C4F2-3995-D44E-9F46-EFB8AD3137BA}"/>
              </a:ext>
            </a:extLst>
          </p:cNvPr>
          <p:cNvSpPr txBox="1"/>
          <p:nvPr/>
        </p:nvSpPr>
        <p:spPr>
          <a:xfrm>
            <a:off x="5819941" y="635760"/>
            <a:ext cx="794342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ACR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B0BDA941-31B6-454C-95B9-1257CD3AFE3E}"/>
              </a:ext>
            </a:extLst>
          </p:cNvPr>
          <p:cNvSpPr/>
          <p:nvPr/>
        </p:nvSpPr>
        <p:spPr>
          <a:xfrm>
            <a:off x="6327250" y="371030"/>
            <a:ext cx="126016" cy="19164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4E54A5-77BA-E34D-BF77-E3425F876515}"/>
              </a:ext>
            </a:extLst>
          </p:cNvPr>
          <p:cNvSpPr txBox="1"/>
          <p:nvPr/>
        </p:nvSpPr>
        <p:spPr>
          <a:xfrm>
            <a:off x="177888" y="635760"/>
            <a:ext cx="1045892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Base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BE38C-0E66-45C1-88CE-EA50D69DEEC0}"/>
              </a:ext>
            </a:extLst>
          </p:cNvPr>
          <p:cNvGrpSpPr/>
          <p:nvPr/>
        </p:nvGrpSpPr>
        <p:grpSpPr>
          <a:xfrm>
            <a:off x="497859" y="87088"/>
            <a:ext cx="400382" cy="346388"/>
            <a:chOff x="795926" y="-5834"/>
            <a:chExt cx="400382" cy="346388"/>
          </a:xfrm>
        </p:grpSpPr>
        <p:pic>
          <p:nvPicPr>
            <p:cNvPr id="45" name="Picture 4" descr="Image result for docker hub logo">
              <a:extLst>
                <a:ext uri="{FF2B5EF4-FFF2-40B4-BE49-F238E27FC236}">
                  <a16:creationId xmlns:a16="http://schemas.microsoft.com/office/drawing/2014/main" id="{6A5E05B3-A895-1146-AD3B-4460674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795926" y="-5834"/>
              <a:ext cx="400382" cy="3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B3A0796F-1BE2-CC4A-BB09-1A3B0C7CE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3" y="125369"/>
              <a:ext cx="234150" cy="21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499585-E721-4C45-B899-C5C8FA9CCF07}"/>
              </a:ext>
            </a:extLst>
          </p:cNvPr>
          <p:cNvGrpSpPr/>
          <p:nvPr/>
        </p:nvGrpSpPr>
        <p:grpSpPr>
          <a:xfrm>
            <a:off x="1207217" y="988603"/>
            <a:ext cx="1533056" cy="219986"/>
            <a:chOff x="1537621" y="893458"/>
            <a:chExt cx="1533056" cy="2199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D7E437-9DD2-334D-B71C-C93D4542DA35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fx:1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A299B5-D8C5-354F-B3C3-995231CAB49D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d5ab1fa 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3DE64FB-6FA4-8646-86CF-605EE0623C34}"/>
              </a:ext>
            </a:extLst>
          </p:cNvPr>
          <p:cNvSpPr/>
          <p:nvPr/>
        </p:nvSpPr>
        <p:spPr bwMode="auto">
          <a:xfrm>
            <a:off x="4071338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F10F05-D416-0846-A5CC-B5FAF6720DAD}"/>
              </a:ext>
            </a:extLst>
          </p:cNvPr>
          <p:cNvSpPr/>
          <p:nvPr/>
        </p:nvSpPr>
        <p:spPr bwMode="auto">
          <a:xfrm>
            <a:off x="5678020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web:sha@la</a:t>
            </a:r>
            <a:endParaRPr lang="en-US" sz="9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9AA9DD-2356-483A-9194-8B614BAC7A2E}"/>
              </a:ext>
            </a:extLst>
          </p:cNvPr>
          <p:cNvSpPr/>
          <p:nvPr/>
        </p:nvSpPr>
        <p:spPr bwMode="auto">
          <a:xfrm>
            <a:off x="323861" y="988603"/>
            <a:ext cx="74837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(a)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76B19B-D072-4713-8D9B-FEDCA1EFC6A7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>
            <a:off x="5427554" y="1096722"/>
            <a:ext cx="250466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E60888-F888-404B-B755-2A8EDBF19872}"/>
              </a:ext>
            </a:extLst>
          </p:cNvPr>
          <p:cNvCxnSpPr>
            <a:cxnSpLocks/>
            <a:stCxn id="86" idx="3"/>
            <a:endCxn id="178" idx="1"/>
          </p:cNvCxnSpPr>
          <p:nvPr/>
        </p:nvCxnSpPr>
        <p:spPr>
          <a:xfrm>
            <a:off x="7235163" y="1097159"/>
            <a:ext cx="156060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38051D-C5A6-4B20-8E22-8D59811D1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839" y="995477"/>
            <a:ext cx="202491" cy="202491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05E4FDC-8090-4B0D-B4FA-6B1A52CCC1AA}"/>
              </a:ext>
            </a:extLst>
          </p:cNvPr>
          <p:cNvSpPr/>
          <p:nvPr/>
        </p:nvSpPr>
        <p:spPr bwMode="auto">
          <a:xfrm>
            <a:off x="9754407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85C80B-27F0-4C8C-85BF-FE8EF0D23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839" y="995446"/>
            <a:ext cx="204459" cy="2044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A3674B-8C22-4786-BD5E-8DBDD8DBD5C6}"/>
              </a:ext>
            </a:extLst>
          </p:cNvPr>
          <p:cNvGrpSpPr/>
          <p:nvPr/>
        </p:nvGrpSpPr>
        <p:grpSpPr>
          <a:xfrm>
            <a:off x="8982129" y="96399"/>
            <a:ext cx="371720" cy="327767"/>
            <a:chOff x="178512" y="4864369"/>
            <a:chExt cx="371720" cy="327767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6AA23C47-256F-43E1-AC85-3320351E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8512" y="4864369"/>
              <a:ext cx="313901" cy="313901"/>
            </a:xfrm>
            <a:prstGeom prst="rect">
              <a:avLst/>
            </a:prstGeom>
          </p:spPr>
        </p:pic>
        <p:pic>
          <p:nvPicPr>
            <p:cNvPr id="55" name="Graphic 54" descr="Magnifying glass">
              <a:extLst>
                <a:ext uri="{FF2B5EF4-FFF2-40B4-BE49-F238E27FC236}">
                  <a16:creationId xmlns:a16="http://schemas.microsoft.com/office/drawing/2014/main" id="{8BF50691-9848-4669-A044-1750E589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54844" y="4996748"/>
              <a:ext cx="195388" cy="195388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58146EC-FE52-458B-A198-1C771F7505F6}"/>
              </a:ext>
            </a:extLst>
          </p:cNvPr>
          <p:cNvSpPr txBox="1"/>
          <p:nvPr/>
        </p:nvSpPr>
        <p:spPr>
          <a:xfrm>
            <a:off x="8624008" y="474178"/>
            <a:ext cx="1093784" cy="3231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050" b="1"/>
              <a:t>Functional</a:t>
            </a:r>
            <a:br>
              <a:rPr lang="en-US" sz="1050" b="1"/>
            </a:br>
            <a:r>
              <a:rPr lang="en-US" sz="1050" b="1"/>
              <a:t>Tests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23AD7A1-C113-4F5D-A77C-0C867249FA8B}"/>
              </a:ext>
            </a:extLst>
          </p:cNvPr>
          <p:cNvSpPr/>
          <p:nvPr/>
        </p:nvSpPr>
        <p:spPr bwMode="auto">
          <a:xfrm>
            <a:off x="8795767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DE414D3-B2FB-4B77-B65F-671205F1B8DC}"/>
              </a:ext>
            </a:extLst>
          </p:cNvPr>
          <p:cNvCxnSpPr>
            <a:cxnSpLocks/>
            <a:stCxn id="178" idx="3"/>
            <a:endCxn id="102" idx="1"/>
          </p:cNvCxnSpPr>
          <p:nvPr/>
        </p:nvCxnSpPr>
        <p:spPr>
          <a:xfrm>
            <a:off x="9540211" y="1097159"/>
            <a:ext cx="21419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https://ngeor.files.wordpress.com/2017/11/helm-small.png">
            <a:extLst>
              <a:ext uri="{FF2B5EF4-FFF2-40B4-BE49-F238E27FC236}">
                <a16:creationId xmlns:a16="http://schemas.microsoft.com/office/drawing/2014/main" id="{A5EFB185-32BF-844A-A3DC-A115D493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407" y="9081"/>
            <a:ext cx="707160" cy="7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6087315-9C3B-6B4D-8D3C-32A410680059}"/>
              </a:ext>
            </a:extLst>
          </p:cNvPr>
          <p:cNvSpPr/>
          <p:nvPr/>
        </p:nvSpPr>
        <p:spPr bwMode="auto">
          <a:xfrm>
            <a:off x="6490719" y="988603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34F71F-DE67-694B-A9A6-0966B03F0326}"/>
              </a:ext>
            </a:extLst>
          </p:cNvPr>
          <p:cNvSpPr/>
          <p:nvPr/>
        </p:nvSpPr>
        <p:spPr bwMode="auto">
          <a:xfrm>
            <a:off x="4866194" y="988166"/>
            <a:ext cx="561360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aseline="3000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F6CDAB-1279-46F9-BB62-50A151B0CEF8}"/>
              </a:ext>
            </a:extLst>
          </p:cNvPr>
          <p:cNvSpPr/>
          <p:nvPr/>
        </p:nvSpPr>
        <p:spPr bwMode="auto">
          <a:xfrm>
            <a:off x="4865664" y="988166"/>
            <a:ext cx="333957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endParaRPr lang="en-US" sz="1050" baseline="3000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868E5-B8E8-B544-B526-1B40F464E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917" y="1006354"/>
            <a:ext cx="111996" cy="11199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1676AA3-D0B6-49AD-944A-FB438471971D}"/>
              </a:ext>
            </a:extLst>
          </p:cNvPr>
          <p:cNvGrpSpPr/>
          <p:nvPr/>
        </p:nvGrpSpPr>
        <p:grpSpPr>
          <a:xfrm>
            <a:off x="1123081" y="478812"/>
            <a:ext cx="7513809" cy="3172721"/>
            <a:chOff x="1123081" y="478812"/>
            <a:chExt cx="7513809" cy="643913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254AD6-0840-BC43-AE08-7E23B4971693}"/>
                </a:ext>
              </a:extLst>
            </p:cNvPr>
            <p:cNvCxnSpPr>
              <a:cxnSpLocks/>
            </p:cNvCxnSpPr>
            <p:nvPr/>
          </p:nvCxnSpPr>
          <p:spPr>
            <a:xfrm>
              <a:off x="1123081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193F8ED-6C96-4BF8-AC2D-7EBA30FB6EA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659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3690CBB-7DE7-42DE-9290-CA0B8FDF5A35}"/>
                </a:ext>
              </a:extLst>
            </p:cNvPr>
            <p:cNvCxnSpPr>
              <a:cxnSpLocks/>
            </p:cNvCxnSpPr>
            <p:nvPr/>
          </p:nvCxnSpPr>
          <p:spPr>
            <a:xfrm>
              <a:off x="5631806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E0BA0AB-ABCC-46A6-9316-EC3153D2A0CA}"/>
                </a:ext>
              </a:extLst>
            </p:cNvPr>
            <p:cNvCxnSpPr>
              <a:cxnSpLocks/>
            </p:cNvCxnSpPr>
            <p:nvPr/>
          </p:nvCxnSpPr>
          <p:spPr>
            <a:xfrm>
              <a:off x="8636890" y="478812"/>
              <a:ext cx="0" cy="643913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CF2E36C1-7B21-4BBF-9BFB-8540597EC0A9}"/>
              </a:ext>
            </a:extLst>
          </p:cNvPr>
          <p:cNvSpPr txBox="1"/>
          <p:nvPr/>
        </p:nvSpPr>
        <p:spPr>
          <a:xfrm>
            <a:off x="3820221" y="714079"/>
            <a:ext cx="2175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Id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C14AB4B-999A-4CC3-ABBF-C6853F6A5EB1}"/>
              </a:ext>
            </a:extLst>
          </p:cNvPr>
          <p:cNvSpPr/>
          <p:nvPr/>
        </p:nvSpPr>
        <p:spPr bwMode="auto">
          <a:xfrm>
            <a:off x="3806461" y="988603"/>
            <a:ext cx="217596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3F2185-574B-417D-B4D5-394C9F393008}"/>
              </a:ext>
            </a:extLst>
          </p:cNvPr>
          <p:cNvSpPr txBox="1"/>
          <p:nvPr/>
        </p:nvSpPr>
        <p:spPr>
          <a:xfrm>
            <a:off x="3082402" y="1330285"/>
            <a:ext cx="35231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/>
              <a:t>Context</a:t>
            </a:r>
          </a:p>
        </p:txBody>
      </p:sp>
      <p:sp>
        <p:nvSpPr>
          <p:cNvPr id="203" name="Lightning Bolt 202">
            <a:extLst>
              <a:ext uri="{FF2B5EF4-FFF2-40B4-BE49-F238E27FC236}">
                <a16:creationId xmlns:a16="http://schemas.microsoft.com/office/drawing/2014/main" id="{37555673-64F6-4789-8F84-998E1C1AC4EB}"/>
              </a:ext>
            </a:extLst>
          </p:cNvPr>
          <p:cNvSpPr/>
          <p:nvPr/>
        </p:nvSpPr>
        <p:spPr>
          <a:xfrm>
            <a:off x="3111673" y="1261666"/>
            <a:ext cx="52029" cy="79127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619">
              <a:defRPr/>
            </a:pPr>
            <a:endParaRPr lang="en-US" sz="1836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32CE5C-B13F-8548-BA00-4F508AFA686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740273" y="1097159"/>
            <a:ext cx="28067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8F9B52B-111C-4256-8478-5E43B2AB4AA3}"/>
              </a:ext>
            </a:extLst>
          </p:cNvPr>
          <p:cNvSpPr txBox="1"/>
          <p:nvPr/>
        </p:nvSpPr>
        <p:spPr>
          <a:xfrm>
            <a:off x="4805089" y="708857"/>
            <a:ext cx="83761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/>
              <a:t>Dependencies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711F22B-FA61-4F88-97F7-9BF0B990C130}"/>
              </a:ext>
            </a:extLst>
          </p:cNvPr>
          <p:cNvSpPr/>
          <p:nvPr/>
        </p:nvSpPr>
        <p:spPr bwMode="auto">
          <a:xfrm>
            <a:off x="5678020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web:sha@ya</a:t>
            </a:r>
            <a:endParaRPr lang="en-US" sz="9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DC6F4C9-7DFD-4D66-9190-938BECE43F7C}"/>
              </a:ext>
            </a:extLst>
          </p:cNvPr>
          <p:cNvSpPr/>
          <p:nvPr/>
        </p:nvSpPr>
        <p:spPr bwMode="auto">
          <a:xfrm>
            <a:off x="323861" y="1358454"/>
            <a:ext cx="74837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71DE982-00F1-41C8-8FC0-15B1F0176BEF}"/>
              </a:ext>
            </a:extLst>
          </p:cNvPr>
          <p:cNvCxnSpPr>
            <a:cxnSpLocks/>
            <a:stCxn id="245" idx="3"/>
            <a:endCxn id="207" idx="1"/>
          </p:cNvCxnSpPr>
          <p:nvPr/>
        </p:nvCxnSpPr>
        <p:spPr>
          <a:xfrm>
            <a:off x="5427554" y="1466573"/>
            <a:ext cx="250466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6C3742B-FF2C-413E-A94F-5B2B9FF1DFED}"/>
              </a:ext>
            </a:extLst>
          </p:cNvPr>
          <p:cNvCxnSpPr>
            <a:cxnSpLocks/>
            <a:stCxn id="225" idx="3"/>
            <a:endCxn id="222" idx="1"/>
          </p:cNvCxnSpPr>
          <p:nvPr/>
        </p:nvCxnSpPr>
        <p:spPr>
          <a:xfrm>
            <a:off x="7235163" y="1467010"/>
            <a:ext cx="156060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D8F5739-6404-48F6-ABA7-FFBEE2D2BFE1}"/>
              </a:ext>
            </a:extLst>
          </p:cNvPr>
          <p:cNvSpPr/>
          <p:nvPr/>
        </p:nvSpPr>
        <p:spPr bwMode="auto">
          <a:xfrm>
            <a:off x="9754407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4D65F8FA-7A1B-4800-A23E-04D596776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642" y="1458093"/>
            <a:ext cx="204459" cy="204459"/>
          </a:xfrm>
          <a:prstGeom prst="rect">
            <a:avLst/>
          </a:prstGeom>
        </p:spPr>
      </p:pic>
      <p:sp>
        <p:nvSpPr>
          <p:cNvPr id="222" name="Rectangle 221">
            <a:extLst>
              <a:ext uri="{FF2B5EF4-FFF2-40B4-BE49-F238E27FC236}">
                <a16:creationId xmlns:a16="http://schemas.microsoft.com/office/drawing/2014/main" id="{9966BB39-F6E3-43F8-A339-356C8AC0A442}"/>
              </a:ext>
            </a:extLst>
          </p:cNvPr>
          <p:cNvSpPr/>
          <p:nvPr/>
        </p:nvSpPr>
        <p:spPr bwMode="auto">
          <a:xfrm>
            <a:off x="8795767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062ABA4-87AA-4E7E-97E1-00F6139F63F3}"/>
              </a:ext>
            </a:extLst>
          </p:cNvPr>
          <p:cNvCxnSpPr>
            <a:cxnSpLocks/>
            <a:stCxn id="222" idx="3"/>
            <a:endCxn id="219" idx="1"/>
          </p:cNvCxnSpPr>
          <p:nvPr/>
        </p:nvCxnSpPr>
        <p:spPr>
          <a:xfrm>
            <a:off x="9540211" y="1467010"/>
            <a:ext cx="21419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03760AC-BDB5-4BBE-B67A-7AFE742C24F6}"/>
              </a:ext>
            </a:extLst>
          </p:cNvPr>
          <p:cNvSpPr/>
          <p:nvPr/>
        </p:nvSpPr>
        <p:spPr bwMode="auto">
          <a:xfrm>
            <a:off x="4866194" y="1358017"/>
            <a:ext cx="561360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highlight>
                  <a:srgbClr val="FFFF00"/>
                </a:highlight>
                <a:ea typeface="Segoe UI" pitchFamily="34" charset="0"/>
                <a:cs typeface="Segoe UI" pitchFamily="34" charset="0"/>
              </a:rPr>
              <a:t>(b)</a:t>
            </a: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CBDC5A5B-EA72-4E5A-9FA9-993E4873E430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1072240" y="1467010"/>
            <a:ext cx="1948709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09AAA79-3FDA-429B-8ABC-B9E66E95CBE5}"/>
              </a:ext>
            </a:extLst>
          </p:cNvPr>
          <p:cNvSpPr/>
          <p:nvPr/>
        </p:nvSpPr>
        <p:spPr>
          <a:xfrm>
            <a:off x="6505208" y="1367982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6908AB8-D101-4CB1-AB17-D2ACD3BD6A30}"/>
              </a:ext>
            </a:extLst>
          </p:cNvPr>
          <p:cNvSpPr/>
          <p:nvPr/>
        </p:nvSpPr>
        <p:spPr>
          <a:xfrm>
            <a:off x="6505208" y="1368134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F15D2D-90C0-46AF-B018-DE3CA90CB3B8}"/>
              </a:ext>
            </a:extLst>
          </p:cNvPr>
          <p:cNvSpPr/>
          <p:nvPr/>
        </p:nvSpPr>
        <p:spPr>
          <a:xfrm>
            <a:off x="6505208" y="1368134"/>
            <a:ext cx="432259" cy="19581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test:2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E904A13-FC5A-4F41-8D7D-6F2273B0F98E}"/>
              </a:ext>
            </a:extLst>
          </p:cNvPr>
          <p:cNvSpPr/>
          <p:nvPr/>
        </p:nvSpPr>
        <p:spPr bwMode="auto">
          <a:xfrm>
            <a:off x="6490719" y="1358454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web:2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396012-27B4-466E-A6A6-6BDAD83DCACA}"/>
              </a:ext>
            </a:extLst>
          </p:cNvPr>
          <p:cNvSpPr/>
          <p:nvPr/>
        </p:nvSpPr>
        <p:spPr bwMode="auto">
          <a:xfrm>
            <a:off x="3145728" y="1434935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d5ab1fa 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02115315-11BB-4F6F-BDFF-938858C57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73" y="1438580"/>
            <a:ext cx="111996" cy="111996"/>
          </a:xfrm>
          <a:prstGeom prst="rect">
            <a:avLst/>
          </a:prstGeom>
        </p:spPr>
      </p:pic>
      <p:sp>
        <p:nvSpPr>
          <p:cNvPr id="346" name="Rectangle 345">
            <a:extLst>
              <a:ext uri="{FF2B5EF4-FFF2-40B4-BE49-F238E27FC236}">
                <a16:creationId xmlns:a16="http://schemas.microsoft.com/office/drawing/2014/main" id="{5C823052-99FB-4F4B-B52B-64BEA411B8F8}"/>
              </a:ext>
            </a:extLst>
          </p:cNvPr>
          <p:cNvSpPr/>
          <p:nvPr/>
        </p:nvSpPr>
        <p:spPr bwMode="auto">
          <a:xfrm>
            <a:off x="4861995" y="1357579"/>
            <a:ext cx="418133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(b)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73AB10F-0238-4D10-AED0-84D7313457C8}"/>
              </a:ext>
            </a:extLst>
          </p:cNvPr>
          <p:cNvSpPr/>
          <p:nvPr/>
        </p:nvSpPr>
        <p:spPr bwMode="auto">
          <a:xfrm>
            <a:off x="6854608" y="7322475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DD8F79BF-E9D1-492C-AFD8-52BF7A2BA7B3}"/>
              </a:ext>
            </a:extLst>
          </p:cNvPr>
          <p:cNvSpPr/>
          <p:nvPr/>
        </p:nvSpPr>
        <p:spPr bwMode="auto">
          <a:xfrm>
            <a:off x="322448" y="1728265"/>
            <a:ext cx="74837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fx:2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(d)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B3416C2-8026-4FBF-BFAA-6277691A4FAF}"/>
              </a:ext>
            </a:extLst>
          </p:cNvPr>
          <p:cNvSpPr/>
          <p:nvPr/>
        </p:nvSpPr>
        <p:spPr bwMode="auto">
          <a:xfrm>
            <a:off x="3012654" y="988603"/>
            <a:ext cx="744444" cy="122430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i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Web-Build</a:t>
            </a: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18155DE2-E9CE-40C4-A3EB-4DC0229FF505}"/>
              </a:ext>
            </a:extLst>
          </p:cNvPr>
          <p:cNvSpPr/>
          <p:nvPr/>
        </p:nvSpPr>
        <p:spPr bwMode="auto">
          <a:xfrm>
            <a:off x="3141207" y="1433290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ef26q5c   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A61036E-E665-4119-9F87-E4925722F75F}"/>
              </a:ext>
            </a:extLst>
          </p:cNvPr>
          <p:cNvGrpSpPr/>
          <p:nvPr/>
        </p:nvGrpSpPr>
        <p:grpSpPr>
          <a:xfrm>
            <a:off x="1205804" y="1728265"/>
            <a:ext cx="1533056" cy="219986"/>
            <a:chOff x="1537621" y="893458"/>
            <a:chExt cx="1533056" cy="219986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ACFE8D20-7AC1-4C8D-A614-34B58E481278}"/>
                </a:ext>
              </a:extLst>
            </p:cNvPr>
            <p:cNvSpPr/>
            <p:nvPr/>
          </p:nvSpPr>
          <p:spPr bwMode="auto">
            <a:xfrm>
              <a:off x="1537621" y="896333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highlight>
                    <a:srgbClr val="FFFF00"/>
                  </a:highlight>
                  <a:ea typeface="Segoe UI" pitchFamily="34" charset="0"/>
                  <a:cs typeface="Segoe UI" pitchFamily="34" charset="0"/>
                </a:rPr>
                <a:t>fx:2</a:t>
              </a: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C9DE7822-1C86-4D8C-BA87-4AD7F759A4E5}"/>
                </a:ext>
              </a:extLst>
            </p:cNvPr>
            <p:cNvSpPr/>
            <p:nvPr/>
          </p:nvSpPr>
          <p:spPr bwMode="auto">
            <a:xfrm>
              <a:off x="2322298" y="893458"/>
              <a:ext cx="748379" cy="217111"/>
            </a:xfrm>
            <a:prstGeom prst="rect">
              <a:avLst/>
            </a:prstGeom>
            <a:solidFill>
              <a:srgbClr val="E7E7E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ef26q5c  </a:t>
              </a:r>
            </a:p>
          </p:txBody>
        </p:sp>
      </p:grpSp>
      <p:sp>
        <p:nvSpPr>
          <p:cNvPr id="389" name="Rectangle 388">
            <a:extLst>
              <a:ext uri="{FF2B5EF4-FFF2-40B4-BE49-F238E27FC236}">
                <a16:creationId xmlns:a16="http://schemas.microsoft.com/office/drawing/2014/main" id="{071E3B96-8482-4246-B4A4-1F9DDB36B047}"/>
              </a:ext>
            </a:extLst>
          </p:cNvPr>
          <p:cNvSpPr/>
          <p:nvPr/>
        </p:nvSpPr>
        <p:spPr bwMode="auto">
          <a:xfrm>
            <a:off x="4069925" y="1728265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29D7B533-3F1B-43C8-8AF4-5652021342E9}"/>
              </a:ext>
            </a:extLst>
          </p:cNvPr>
          <p:cNvSpPr/>
          <p:nvPr/>
        </p:nvSpPr>
        <p:spPr bwMode="auto">
          <a:xfrm>
            <a:off x="5676607" y="1728265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web:sha@qe</a:t>
            </a:r>
            <a:endParaRPr lang="en-US" sz="90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F459F9CF-DBF6-4FD1-9D96-F29BC3C71B0E}"/>
              </a:ext>
            </a:extLst>
          </p:cNvPr>
          <p:cNvCxnSpPr>
            <a:cxnSpLocks/>
            <a:stCxn id="433" idx="3"/>
            <a:endCxn id="392" idx="1"/>
          </p:cNvCxnSpPr>
          <p:nvPr/>
        </p:nvCxnSpPr>
        <p:spPr>
          <a:xfrm>
            <a:off x="5426141" y="1836384"/>
            <a:ext cx="250466" cy="4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EB64B391-CFFB-4FC0-9A93-589ED309C8FC}"/>
              </a:ext>
            </a:extLst>
          </p:cNvPr>
          <p:cNvCxnSpPr>
            <a:cxnSpLocks/>
            <a:stCxn id="447" idx="3"/>
            <a:endCxn id="429" idx="1"/>
          </p:cNvCxnSpPr>
          <p:nvPr/>
        </p:nvCxnSpPr>
        <p:spPr>
          <a:xfrm>
            <a:off x="7233750" y="1836821"/>
            <a:ext cx="156060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7CDE51EE-19CB-4FA2-82F1-FE559B6B9E84}"/>
              </a:ext>
            </a:extLst>
          </p:cNvPr>
          <p:cNvGrpSpPr/>
          <p:nvPr/>
        </p:nvGrpSpPr>
        <p:grpSpPr>
          <a:xfrm>
            <a:off x="7738500" y="2062115"/>
            <a:ext cx="518242" cy="149281"/>
            <a:chOff x="4915038" y="3602196"/>
            <a:chExt cx="920461" cy="265141"/>
          </a:xfrm>
        </p:grpSpPr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004A45D7-79D1-4E4B-99DC-3E00EC49FE64}"/>
                </a:ext>
              </a:extLst>
            </p:cNvPr>
            <p:cNvSpPr/>
            <p:nvPr/>
          </p:nvSpPr>
          <p:spPr>
            <a:xfrm rot="18986968">
              <a:off x="4915038" y="366220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866D7DCF-1A7D-481D-A49F-C66BCFF58EBD}"/>
                </a:ext>
              </a:extLst>
            </p:cNvPr>
            <p:cNvSpPr/>
            <p:nvPr/>
          </p:nvSpPr>
          <p:spPr>
            <a:xfrm rot="2860317">
              <a:off x="5638726" y="3670564"/>
              <a:ext cx="265141" cy="128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4" name="Picture 423">
            <a:extLst>
              <a:ext uri="{FF2B5EF4-FFF2-40B4-BE49-F238E27FC236}">
                <a16:creationId xmlns:a16="http://schemas.microsoft.com/office/drawing/2014/main" id="{30D1D972-DC19-4796-A7FE-ED636F00A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426" y="1735139"/>
            <a:ext cx="202491" cy="202491"/>
          </a:xfrm>
          <a:prstGeom prst="rect">
            <a:avLst/>
          </a:prstGeom>
        </p:spPr>
      </p:pic>
      <p:sp>
        <p:nvSpPr>
          <p:cNvPr id="426" name="Rectangle 425">
            <a:extLst>
              <a:ext uri="{FF2B5EF4-FFF2-40B4-BE49-F238E27FC236}">
                <a16:creationId xmlns:a16="http://schemas.microsoft.com/office/drawing/2014/main" id="{28BFC110-9C28-4A1A-8086-9C9337F94616}"/>
              </a:ext>
            </a:extLst>
          </p:cNvPr>
          <p:cNvSpPr/>
          <p:nvPr/>
        </p:nvSpPr>
        <p:spPr bwMode="auto">
          <a:xfrm>
            <a:off x="9752994" y="1728265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pic>
        <p:nvPicPr>
          <p:cNvPr id="428" name="Picture 427">
            <a:extLst>
              <a:ext uri="{FF2B5EF4-FFF2-40B4-BE49-F238E27FC236}">
                <a16:creationId xmlns:a16="http://schemas.microsoft.com/office/drawing/2014/main" id="{93F8D4C2-125C-4263-8F42-50754790B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426" y="1735108"/>
            <a:ext cx="204459" cy="204459"/>
          </a:xfrm>
          <a:prstGeom prst="rect">
            <a:avLst/>
          </a:prstGeom>
        </p:spPr>
      </p:pic>
      <p:sp>
        <p:nvSpPr>
          <p:cNvPr id="429" name="Rectangle 428">
            <a:extLst>
              <a:ext uri="{FF2B5EF4-FFF2-40B4-BE49-F238E27FC236}">
                <a16:creationId xmlns:a16="http://schemas.microsoft.com/office/drawing/2014/main" id="{04241F15-23B8-4696-91D6-F07F8C7EACAD}"/>
              </a:ext>
            </a:extLst>
          </p:cNvPr>
          <p:cNvSpPr/>
          <p:nvPr/>
        </p:nvSpPr>
        <p:spPr bwMode="auto">
          <a:xfrm>
            <a:off x="8794354" y="1728265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deploy/test</a:t>
            </a:r>
          </a:p>
        </p:txBody>
      </p:sp>
      <p:cxnSp>
        <p:nvCxnSpPr>
          <p:cNvPr id="430" name="Straight Arrow Connector 429">
            <a:extLst>
              <a:ext uri="{FF2B5EF4-FFF2-40B4-BE49-F238E27FC236}">
                <a16:creationId xmlns:a16="http://schemas.microsoft.com/office/drawing/2014/main" id="{CCF3C448-EC9F-4D95-A466-5B7083259FCB}"/>
              </a:ext>
            </a:extLst>
          </p:cNvPr>
          <p:cNvCxnSpPr>
            <a:cxnSpLocks/>
            <a:stCxn id="429" idx="3"/>
            <a:endCxn id="512" idx="1"/>
          </p:cNvCxnSpPr>
          <p:nvPr/>
        </p:nvCxnSpPr>
        <p:spPr>
          <a:xfrm>
            <a:off x="9538798" y="1836821"/>
            <a:ext cx="1690105" cy="46340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430">
            <a:extLst>
              <a:ext uri="{FF2B5EF4-FFF2-40B4-BE49-F238E27FC236}">
                <a16:creationId xmlns:a16="http://schemas.microsoft.com/office/drawing/2014/main" id="{260EE3B7-B394-4AC6-BB32-965B52378F22}"/>
              </a:ext>
            </a:extLst>
          </p:cNvPr>
          <p:cNvCxnSpPr>
            <a:cxnSpLocks/>
            <a:stCxn id="429" idx="3"/>
            <a:endCxn id="426" idx="1"/>
          </p:cNvCxnSpPr>
          <p:nvPr/>
        </p:nvCxnSpPr>
        <p:spPr>
          <a:xfrm>
            <a:off x="9538798" y="1836821"/>
            <a:ext cx="21419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191">
            <a:extLst>
              <a:ext uri="{FF2B5EF4-FFF2-40B4-BE49-F238E27FC236}">
                <a16:creationId xmlns:a16="http://schemas.microsoft.com/office/drawing/2014/main" id="{C83C37C5-AAED-44FA-849C-0631E23E3F13}"/>
              </a:ext>
            </a:extLst>
          </p:cNvPr>
          <p:cNvCxnSpPr>
            <a:cxnSpLocks/>
            <a:stCxn id="426" idx="3"/>
            <a:endCxn id="514" idx="1"/>
          </p:cNvCxnSpPr>
          <p:nvPr/>
        </p:nvCxnSpPr>
        <p:spPr>
          <a:xfrm>
            <a:off x="10497438" y="1836821"/>
            <a:ext cx="731868" cy="162486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4" name="Picture 433">
            <a:extLst>
              <a:ext uri="{FF2B5EF4-FFF2-40B4-BE49-F238E27FC236}">
                <a16:creationId xmlns:a16="http://schemas.microsoft.com/office/drawing/2014/main" id="{739271E6-30D7-4D45-B9A1-55351F673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504" y="1746016"/>
            <a:ext cx="111996" cy="111996"/>
          </a:xfrm>
          <a:prstGeom prst="rect">
            <a:avLst/>
          </a:prstGeom>
        </p:spPr>
      </p:pic>
      <p:sp>
        <p:nvSpPr>
          <p:cNvPr id="435" name="Rectangle 434">
            <a:extLst>
              <a:ext uri="{FF2B5EF4-FFF2-40B4-BE49-F238E27FC236}">
                <a16:creationId xmlns:a16="http://schemas.microsoft.com/office/drawing/2014/main" id="{F76336D0-C230-4768-9D75-40F6BC18D74C}"/>
              </a:ext>
            </a:extLst>
          </p:cNvPr>
          <p:cNvSpPr/>
          <p:nvPr/>
        </p:nvSpPr>
        <p:spPr>
          <a:xfrm>
            <a:off x="308526" y="2382782"/>
            <a:ext cx="3380067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jenga.azurecr.io/</a:t>
            </a:r>
            <a:r>
              <a:rPr lang="en-US" sz="1200" err="1">
                <a:solidFill>
                  <a:srgbClr val="D4D4D4"/>
                </a:solidFill>
                <a:latin typeface="Consolas" panose="020B0609020204030204" pitchFamily="49" charset="0"/>
              </a:rPr>
              <a:t>baseimages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sz="1200">
                <a:highlight>
                  <a:srgbClr val="FFFF00"/>
                </a:highlight>
                <a:latin typeface="Consolas" panose="020B0609020204030204" pitchFamily="49" charset="0"/>
              </a:rPr>
              <a:t>fx:2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COPY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. /output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EXPOSE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80</a:t>
            </a:r>
          </a:p>
          <a:p>
            <a:r>
              <a:rPr lang="en-US" sz="1200">
                <a:solidFill>
                  <a:srgbClr val="569CD6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sz="12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err="1">
                <a:solidFill>
                  <a:srgbClr val="CE9178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36" name="Speech Bubble: Rectangle with Corners Rounded 435">
            <a:extLst>
              <a:ext uri="{FF2B5EF4-FFF2-40B4-BE49-F238E27FC236}">
                <a16:creationId xmlns:a16="http://schemas.microsoft.com/office/drawing/2014/main" id="{5B33DB06-7C2F-4380-82C1-12408D09892E}"/>
              </a:ext>
            </a:extLst>
          </p:cNvPr>
          <p:cNvSpPr/>
          <p:nvPr/>
        </p:nvSpPr>
        <p:spPr>
          <a:xfrm>
            <a:off x="894936" y="3370139"/>
            <a:ext cx="5033540" cy="637176"/>
          </a:xfrm>
          <a:prstGeom prst="wedgeRoundRectCallout">
            <a:avLst>
              <a:gd name="adj1" fmla="val 31341"/>
              <a:gd name="adj2" fmla="val -2742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If docker build succeeds (including any unit tests),</a:t>
            </a:r>
          </a:p>
          <a:p>
            <a:pPr algn="ctr"/>
            <a:r>
              <a:rPr lang="en-US" sz="1600"/>
              <a:t>Save the context &amp; base image dependencies</a:t>
            </a: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6A62630-63AD-4BB6-87A1-BAF94EC99C97}"/>
              </a:ext>
            </a:extLst>
          </p:cNvPr>
          <p:cNvSpPr/>
          <p:nvPr/>
        </p:nvSpPr>
        <p:spPr bwMode="auto">
          <a:xfrm>
            <a:off x="3805048" y="1728265"/>
            <a:ext cx="217596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2205E68A-89E2-4FA2-974B-AB46462C04E9}"/>
              </a:ext>
            </a:extLst>
          </p:cNvPr>
          <p:cNvCxnSpPr>
            <a:cxnSpLocks/>
            <a:stCxn id="381" idx="3"/>
          </p:cNvCxnSpPr>
          <p:nvPr/>
        </p:nvCxnSpPr>
        <p:spPr>
          <a:xfrm>
            <a:off x="2738860" y="1836821"/>
            <a:ext cx="28067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Rectangle 441">
            <a:extLst>
              <a:ext uri="{FF2B5EF4-FFF2-40B4-BE49-F238E27FC236}">
                <a16:creationId xmlns:a16="http://schemas.microsoft.com/office/drawing/2014/main" id="{6BA0901C-4C4F-43D4-98A4-F65BD099C4E4}"/>
              </a:ext>
            </a:extLst>
          </p:cNvPr>
          <p:cNvSpPr/>
          <p:nvPr/>
        </p:nvSpPr>
        <p:spPr bwMode="auto">
          <a:xfrm>
            <a:off x="3142621" y="1910205"/>
            <a:ext cx="461619" cy="239796"/>
          </a:xfrm>
          <a:prstGeom prst="rect">
            <a:avLst/>
          </a:prstGeom>
          <a:solidFill>
            <a:srgbClr val="E7E7E9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fx:1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(b)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07039FBD-77FD-460F-B14F-E81B786A624B}"/>
              </a:ext>
            </a:extLst>
          </p:cNvPr>
          <p:cNvSpPr txBox="1"/>
          <p:nvPr/>
        </p:nvSpPr>
        <p:spPr>
          <a:xfrm>
            <a:off x="3081253" y="1808264"/>
            <a:ext cx="61743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/>
              <a:t>Dependencies</a:t>
            </a: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4E29CA7A-FCE9-40BB-B2B5-DBA4327106EB}"/>
              </a:ext>
            </a:extLst>
          </p:cNvPr>
          <p:cNvSpPr/>
          <p:nvPr/>
        </p:nvSpPr>
        <p:spPr bwMode="auto">
          <a:xfrm>
            <a:off x="4864251" y="1727828"/>
            <a:ext cx="428429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fx:2</a:t>
            </a:r>
            <a:r>
              <a:rPr lang="en-US" sz="1050" baseline="3000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(d)</a:t>
            </a:r>
          </a:p>
        </p:txBody>
      </p: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D7D70ADE-C0AC-426F-A716-0A62FA156D2F}"/>
              </a:ext>
            </a:extLst>
          </p:cNvPr>
          <p:cNvGrpSpPr/>
          <p:nvPr/>
        </p:nvGrpSpPr>
        <p:grpSpPr>
          <a:xfrm>
            <a:off x="11005041" y="2057310"/>
            <a:ext cx="1087962" cy="643339"/>
            <a:chOff x="2361586" y="6252336"/>
            <a:chExt cx="1087962" cy="643339"/>
          </a:xfrm>
        </p:grpSpPr>
        <p:pic>
          <p:nvPicPr>
            <p:cNvPr id="512" name="Picture 511">
              <a:extLst>
                <a:ext uri="{FF2B5EF4-FFF2-40B4-BE49-F238E27FC236}">
                  <a16:creationId xmlns:a16="http://schemas.microsoft.com/office/drawing/2014/main" id="{6AA7277C-569D-423E-8C2B-0BA5FE40C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85448" y="6252336"/>
              <a:ext cx="637765" cy="485838"/>
            </a:xfrm>
            <a:prstGeom prst="rect">
              <a:avLst/>
            </a:prstGeom>
          </p:spPr>
        </p:pic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CC82F766-F8A6-4943-BC77-67D565AD72E5}"/>
                </a:ext>
              </a:extLst>
            </p:cNvPr>
            <p:cNvSpPr txBox="1"/>
            <p:nvPr/>
          </p:nvSpPr>
          <p:spPr>
            <a:xfrm>
              <a:off x="2361586" y="6641759"/>
              <a:ext cx="108796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/>
                <a:t>Integration Env</a:t>
              </a:r>
            </a:p>
          </p:txBody>
        </p:sp>
      </p:grpSp>
      <p:pic>
        <p:nvPicPr>
          <p:cNvPr id="514" name="Picture 513">
            <a:extLst>
              <a:ext uri="{FF2B5EF4-FFF2-40B4-BE49-F238E27FC236}">
                <a16:creationId xmlns:a16="http://schemas.microsoft.com/office/drawing/2014/main" id="{660A6C1E-6551-4B0B-81A1-981EB2E050C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29306" y="3218762"/>
            <a:ext cx="637765" cy="485838"/>
          </a:xfrm>
          <a:prstGeom prst="rect">
            <a:avLst/>
          </a:prstGeom>
        </p:spPr>
      </p:pic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18B6A0BF-E189-4B24-92A8-56D7D63FECE1}"/>
              </a:ext>
            </a:extLst>
          </p:cNvPr>
          <p:cNvCxnSpPr>
            <a:cxnSpLocks/>
          </p:cNvCxnSpPr>
          <p:nvPr/>
        </p:nvCxnSpPr>
        <p:spPr>
          <a:xfrm>
            <a:off x="10807951" y="2700649"/>
            <a:ext cx="138703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8743699F-B4CF-46B4-A74F-AA0328EC1CF7}"/>
              </a:ext>
            </a:extLst>
          </p:cNvPr>
          <p:cNvCxnSpPr>
            <a:cxnSpLocks/>
          </p:cNvCxnSpPr>
          <p:nvPr/>
        </p:nvCxnSpPr>
        <p:spPr>
          <a:xfrm>
            <a:off x="10804966" y="3859810"/>
            <a:ext cx="138703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7" name="TextBox 516">
            <a:extLst>
              <a:ext uri="{FF2B5EF4-FFF2-40B4-BE49-F238E27FC236}">
                <a16:creationId xmlns:a16="http://schemas.microsoft.com/office/drawing/2014/main" id="{744A9765-C7FD-40D0-8BED-CCB5D16F6B3E}"/>
              </a:ext>
            </a:extLst>
          </p:cNvPr>
          <p:cNvSpPr txBox="1"/>
          <p:nvPr/>
        </p:nvSpPr>
        <p:spPr>
          <a:xfrm>
            <a:off x="11002438" y="3608185"/>
            <a:ext cx="10879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Staging Env</a:t>
            </a: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1FEE772A-0181-4333-85E3-8C7EB4C491D2}"/>
              </a:ext>
            </a:extLst>
          </p:cNvPr>
          <p:cNvGrpSpPr/>
          <p:nvPr/>
        </p:nvGrpSpPr>
        <p:grpSpPr>
          <a:xfrm>
            <a:off x="11181052" y="2983164"/>
            <a:ext cx="721037" cy="444217"/>
            <a:chOff x="3240661" y="1005909"/>
            <a:chExt cx="540854" cy="333210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940369D6-4352-42E8-B107-690E3F289010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E40713B4-77D7-4E9F-A755-1EC88E0C23E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60ACB096-97F4-45DB-88B0-83810F72EF8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36692398-1660-41AA-B473-C35DAB3D67D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1330E3B-C45A-42AB-BC40-D6084E0C092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15C6B33D-E9BF-47D5-A7A9-FC043F6E34C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7A24F458-3F43-4AC2-B95F-968389CC9CA1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C76DC1DD-299D-4ACD-BF01-584F892687C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B746C8CE-BC66-48ED-A6CB-D61FDD46BBE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EE363EE6-CE6D-48F4-9C37-996471E78E89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5089049B-7E89-423B-861B-139DC25EBE40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257CBF82-30F1-4490-8C34-14F3952B4C46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65A58F99-71C0-4FAB-92D5-70412AA2D6B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5B416033-68A6-4AA9-BADC-3655647B266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36716D9B-4C14-4CE8-A1F2-980124F1122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6E2820A5-34F7-480E-AD33-E0F91A004A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30F79B13-4191-493D-BF9C-3C6F6BE18F81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>
                  <a:solidFill>
                    <a:srgbClr val="FFFFFF"/>
                  </a:solidFill>
                  <a:latin typeface="Calibri"/>
                </a:rPr>
                <a:t>web:2</a:t>
              </a: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22EA3E51-A545-49F8-BFF8-DA8CCC57832D}"/>
              </a:ext>
            </a:extLst>
          </p:cNvPr>
          <p:cNvGrpSpPr/>
          <p:nvPr/>
        </p:nvGrpSpPr>
        <p:grpSpPr>
          <a:xfrm>
            <a:off x="11179379" y="2986520"/>
            <a:ext cx="721037" cy="444218"/>
            <a:chOff x="3240661" y="1005909"/>
            <a:chExt cx="540854" cy="333211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3F911704-3A05-46C0-8895-BC5B10791E5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1"/>
              <a:chOff x="1926169" y="1632181"/>
              <a:chExt cx="540854" cy="333211"/>
            </a:xfrm>
          </p:grpSpPr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F96BEB1A-EDFF-48FB-B8E8-A510BE08C0BE}"/>
                  </a:ext>
                </a:extLst>
              </p:cNvPr>
              <p:cNvSpPr/>
              <p:nvPr/>
            </p:nvSpPr>
            <p:spPr>
              <a:xfrm flipV="1">
                <a:off x="2419355" y="1919673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EF5CDDDE-089A-4617-AAF9-D8EBAF47180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CE4D693B-E02C-4E9F-9270-D0170673A24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46F70D1F-14E3-4BBA-995A-EDFE80E6083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2FF7CA86-70F8-40A8-8A02-49BD10C03509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F071858D-DABE-4A78-84A4-A3B2448C087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EC027D4A-FB47-41F0-9A21-BB747147421A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C912F5E1-D611-4DE1-A48C-D246047C1D41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7F53F359-13C4-4E52-AEBA-C3A8637022F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4E033B3F-C23E-4D28-9F47-87FC8C59732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C1038ECE-A9B2-4337-B44B-EFBA1B64BC5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B2739314-25AE-46E9-8EDA-4E7446C9C942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3C1ED2D2-AD59-42B8-ACD7-365A4D5CFC4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BAD5B1B2-AA72-44AC-9BE3-3B659DFAE23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11477122-410A-4017-B641-240928F16E5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AD19EDD8-9FBB-4459-97AD-732E647AB59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 dirty="0">
                  <a:solidFill>
                    <a:srgbClr val="FFFFFF"/>
                  </a:solidFill>
                  <a:latin typeface="Calibri"/>
                </a:rPr>
                <a:t>web:3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59A90BFC-E89F-42B1-9292-5575551C237D}"/>
              </a:ext>
            </a:extLst>
          </p:cNvPr>
          <p:cNvGrpSpPr/>
          <p:nvPr/>
        </p:nvGrpSpPr>
        <p:grpSpPr>
          <a:xfrm>
            <a:off x="11179661" y="1820486"/>
            <a:ext cx="721037" cy="444217"/>
            <a:chOff x="3240661" y="1005909"/>
            <a:chExt cx="540854" cy="333210"/>
          </a:xfrm>
        </p:grpSpPr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BCE74F36-3724-4BCF-83FE-9C21AFACAA3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DF398C8E-3442-4706-82E9-6C5540A9A24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3896B46-AE2B-411C-97EA-82ECD23CADCF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63EB481E-0BD2-407E-B272-56CBE48706E4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755B401B-6612-4D62-9859-ABF0FF1AC016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77302AA3-A22E-4932-8043-B38BBDA4572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2A6FBC3B-8C48-4C4F-9AD5-80224EC784A4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63F6D49B-ABC6-49BF-96B5-EB1423437F6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620B78BA-FDBA-4408-937D-477D262BC8AB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2006ABFD-A8FA-41F4-A556-9D2B02DAD6FD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2D8C43C6-9CC9-4500-BCDB-CBE7A564CBD5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E67D3C5C-46BC-4A3F-9796-1E156D5217C8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50FC57E3-0DD3-4A85-BAD0-2F1B9DF6155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CE8DA58A-5FFB-4732-AF0B-501F49B27380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2DA67331-FB55-4F40-9422-3BB2CF9A4B6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CB8276D1-9087-4049-93E1-B97C68DA07E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8A4597CE-3FEC-4CD4-9AE9-A75086BAA591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 dirty="0">
                  <a:solidFill>
                    <a:srgbClr val="FFFFFF"/>
                  </a:solidFill>
                  <a:latin typeface="Calibri"/>
                </a:rPr>
                <a:t>web:3</a:t>
              </a:r>
            </a:p>
          </p:txBody>
        </p:sp>
      </p:grpSp>
      <p:sp>
        <p:nvSpPr>
          <p:cNvPr id="444" name="Rectangle 443">
            <a:extLst>
              <a:ext uri="{FF2B5EF4-FFF2-40B4-BE49-F238E27FC236}">
                <a16:creationId xmlns:a16="http://schemas.microsoft.com/office/drawing/2014/main" id="{2DD24406-7DFB-4C8D-B528-0E866438F9BB}"/>
              </a:ext>
            </a:extLst>
          </p:cNvPr>
          <p:cNvSpPr/>
          <p:nvPr/>
        </p:nvSpPr>
        <p:spPr>
          <a:xfrm>
            <a:off x="6503795" y="1737793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 dirty="0">
                <a:solidFill>
                  <a:srgbClr val="FFFFFF"/>
                </a:solidFill>
                <a:latin typeface="Calibri"/>
              </a:rPr>
              <a:t>web:3</a:t>
            </a:r>
            <a:endParaRPr lang="en-US" sz="49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370143EF-964C-4B9D-82B0-C3500C657479}"/>
              </a:ext>
            </a:extLst>
          </p:cNvPr>
          <p:cNvSpPr/>
          <p:nvPr/>
        </p:nvSpPr>
        <p:spPr>
          <a:xfrm>
            <a:off x="6503795" y="1737945"/>
            <a:ext cx="432259" cy="19581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 dirty="0">
                <a:solidFill>
                  <a:srgbClr val="FFFFFF"/>
                </a:solidFill>
                <a:latin typeface="Calibri"/>
              </a:rPr>
              <a:t>web:3</a:t>
            </a:r>
            <a:endParaRPr lang="en-US" sz="49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BFDF4BBE-DAD0-4D7E-94EC-7DCF5C2AA660}"/>
              </a:ext>
            </a:extLst>
          </p:cNvPr>
          <p:cNvSpPr/>
          <p:nvPr/>
        </p:nvSpPr>
        <p:spPr>
          <a:xfrm>
            <a:off x="6503795" y="1737945"/>
            <a:ext cx="432259" cy="19581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966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test:4</a:t>
            </a:r>
            <a:endParaRPr lang="en-US" sz="49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E4B9E2E2-58B8-461F-AA64-9688FCB9C681}"/>
              </a:ext>
            </a:extLst>
          </p:cNvPr>
          <p:cNvSpPr/>
          <p:nvPr/>
        </p:nvSpPr>
        <p:spPr bwMode="auto">
          <a:xfrm>
            <a:off x="6489306" y="1728265"/>
            <a:ext cx="744444" cy="217111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web:3</a:t>
            </a:r>
          </a:p>
        </p:txBody>
      </p: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E1CB6900-8378-491A-AB5E-9B299953AB3E}"/>
              </a:ext>
            </a:extLst>
          </p:cNvPr>
          <p:cNvGrpSpPr/>
          <p:nvPr/>
        </p:nvGrpSpPr>
        <p:grpSpPr>
          <a:xfrm>
            <a:off x="11177797" y="1416341"/>
            <a:ext cx="721037" cy="444217"/>
            <a:chOff x="3240661" y="1005909"/>
            <a:chExt cx="540854" cy="333210"/>
          </a:xfrm>
        </p:grpSpPr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B822AB7D-6185-44E9-B70A-4FC3E19E5F2F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69B8C062-406B-444E-998B-624B1CEB694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1EAC275E-6BE1-424D-88DF-237B805037BC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ECB18FEE-0ACD-4646-B0A2-B381A5E6F334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3" name="Straight Connector 492">
                  <a:extLst>
                    <a:ext uri="{FF2B5EF4-FFF2-40B4-BE49-F238E27FC236}">
                      <a16:creationId xmlns:a16="http://schemas.microsoft.com/office/drawing/2014/main" id="{7315BC25-724C-4A62-9F78-CB739CFAEB68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D93F8581-44E5-491B-ACDE-ED7118F4BF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07E54E26-C964-4442-A460-18AE27D6C939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22242E66-2E12-4CAB-99C9-9AF1441DFC8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0CAE27C9-3464-40D5-A43F-CEA4E80EFD8C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300CE047-A348-416C-9AEF-29E56B0BE11E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35EEB184-8FEE-42E8-9383-F7A3C53412F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31F971BA-490B-4F6E-A420-40268AFA2735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417BF437-4144-4021-89D6-893F4077EC24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75F70E46-5BAE-4D2B-BC9B-800C36AA3612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426F18E9-D7A9-4747-8A92-9E44A7DB5A31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CF2B1510-F03A-4BE2-8457-87C82EA084CB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966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170A8BC2-1415-4BE6-A435-7B2FBB5C05D9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966">
                <a:defRPr/>
              </a:pPr>
              <a:r>
                <a:rPr lang="en-US" sz="980" kern="0" dirty="0">
                  <a:solidFill>
                    <a:srgbClr val="FFFFFF"/>
                  </a:solidFill>
                  <a:latin typeface="Calibri"/>
                </a:rPr>
                <a:t>test:3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726865A-B655-42A8-93E3-AEA5398C8F00}"/>
              </a:ext>
            </a:extLst>
          </p:cNvPr>
          <p:cNvSpPr txBox="1"/>
          <p:nvPr/>
        </p:nvSpPr>
        <p:spPr>
          <a:xfrm>
            <a:off x="236236" y="4760809"/>
            <a:ext cx="1171952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Container OS &amp; Framework Patching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5906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869">
        <p:fade/>
      </p:transition>
    </mc:Choice>
    <mc:Fallback>
      <p:transition spd="med" advTm="31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-0.08894 -0.0432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3" y="-217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-0.13959 0.02894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14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9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492 -0.02754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-1389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584 0.03102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1551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00"/>
                            </p:stCondLst>
                            <p:childTnLst>
                              <p:par>
                                <p:cTn id="1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600"/>
                            </p:stCondLst>
                            <p:childTnLst>
                              <p:par>
                                <p:cTn id="1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39557 0.20162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9" y="10069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 animBg="1"/>
      <p:bldP spid="287" grpId="0" animBg="1"/>
      <p:bldP spid="355" grpId="0" animBg="1"/>
      <p:bldP spid="389" grpId="0" animBg="1"/>
      <p:bldP spid="392" grpId="0" animBg="1"/>
      <p:bldP spid="426" grpId="0" animBg="1"/>
      <p:bldP spid="429" grpId="0" animBg="1"/>
      <p:bldP spid="435" grpId="0" animBg="1"/>
      <p:bldP spid="435" grpId="1" animBg="1"/>
      <p:bldP spid="436" grpId="0" animBg="1"/>
      <p:bldP spid="436" grpId="1" animBg="1"/>
      <p:bldP spid="440" grpId="0" animBg="1"/>
      <p:bldP spid="502" grpId="0" animBg="1"/>
      <p:bldP spid="502" grpId="1" animBg="1"/>
      <p:bldP spid="444" grpId="0" animBg="1"/>
      <p:bldP spid="444" grpId="1" animBg="1"/>
      <p:bldP spid="444" grpId="2" animBg="1"/>
      <p:bldP spid="445" grpId="0" animBg="1"/>
      <p:bldP spid="445" grpId="1" animBg="1"/>
      <p:bldP spid="446" grpId="0" animBg="1"/>
      <p:bldP spid="446" grpId="1" animBg="1"/>
      <p:bldP spid="446" grpId="2" animBg="1"/>
      <p:bldP spid="447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37E3FF2-9CEA-4F66-B823-986BF1B19913}"/>
              </a:ext>
            </a:extLst>
          </p:cNvPr>
          <p:cNvGrpSpPr/>
          <p:nvPr/>
        </p:nvGrpSpPr>
        <p:grpSpPr>
          <a:xfrm>
            <a:off x="250244" y="3222882"/>
            <a:ext cx="625473" cy="909207"/>
            <a:chOff x="250242" y="3682288"/>
            <a:chExt cx="625473" cy="909207"/>
          </a:xfrm>
        </p:grpSpPr>
        <p:pic>
          <p:nvPicPr>
            <p:cNvPr id="139" name="Picture 4" descr="Image result for docker hub logo">
              <a:extLst>
                <a:ext uri="{FF2B5EF4-FFF2-40B4-BE49-F238E27FC236}">
                  <a16:creationId xmlns:a16="http://schemas.microsoft.com/office/drawing/2014/main" id="{40EE67FE-8283-4CE1-BF68-46293A96E9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250242" y="3682288"/>
              <a:ext cx="625473" cy="518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12" descr="C:\Users\steve\AppData\Local\Temp\SNAGHTML3c2ca0f.PNG">
              <a:extLst>
                <a:ext uri="{FF2B5EF4-FFF2-40B4-BE49-F238E27FC236}">
                  <a16:creationId xmlns:a16="http://schemas.microsoft.com/office/drawing/2014/main" id="{20C13FBB-F2B2-46CD-8890-540F41F85C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401" y="4187911"/>
              <a:ext cx="439154" cy="403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6" descr="Image result for azure event grid">
            <a:extLst>
              <a:ext uri="{FF2B5EF4-FFF2-40B4-BE49-F238E27FC236}">
                <a16:creationId xmlns:a16="http://schemas.microsoft.com/office/drawing/2014/main" id="{4E566ED8-7D15-4DDA-8229-3E4A3683E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4" r="21894"/>
          <a:stretch/>
        </p:blipFill>
        <p:spPr bwMode="auto">
          <a:xfrm>
            <a:off x="979907" y="3348073"/>
            <a:ext cx="625475" cy="58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E635D20-D94D-4406-8797-5BBDA1AA117F}"/>
                  </a:ext>
                </a:extLst>
              </p:cNvPr>
              <p:cNvSpPr txBox="1"/>
              <p:nvPr/>
            </p:nvSpPr>
            <p:spPr>
              <a:xfrm>
                <a:off x="3476107" y="981658"/>
                <a:ext cx="5171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𝑙𝑖𝑓𝑒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𝑑𝑒𝑣𝑒𝑙𝑜𝑝𝑚𝑒𝑛𝑡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E635D20-D94D-4406-8797-5BBDA1AA1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107" y="981658"/>
                <a:ext cx="5171352" cy="276999"/>
              </a:xfrm>
              <a:prstGeom prst="rect">
                <a:avLst/>
              </a:prstGeom>
              <a:blipFill>
                <a:blip r:embed="rId7"/>
                <a:stretch>
                  <a:fillRect l="-1178" t="-2222" r="-106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87C459-C657-4759-924B-FD9A8D3FE580}"/>
                  </a:ext>
                </a:extLst>
              </p:cNvPr>
              <p:cNvSpPr txBox="1"/>
              <p:nvPr/>
            </p:nvSpPr>
            <p:spPr>
              <a:xfrm>
                <a:off x="3245773" y="6186357"/>
                <a:ext cx="6667723" cy="2769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𝒑𝒂𝒕𝒄𝒉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𝒄𝒖𝒔𝒕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𝒂𝒑𝒑𝒔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∗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𝒍𝒊𝒇𝒆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𝒕𝒉𝒆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𝒂𝒑𝒑</m:t>
                      </m:r>
                    </m:oMath>
                  </m:oMathPara>
                </a14:m>
                <a:endParaRPr lang="en-US" b="1" i="1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87C459-C657-4759-924B-FD9A8D3FE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773" y="6186357"/>
                <a:ext cx="6667723" cy="276999"/>
              </a:xfrm>
              <a:prstGeom prst="rect">
                <a:avLst/>
              </a:prstGeom>
              <a:blipFill>
                <a:blip r:embed="rId8"/>
                <a:stretch>
                  <a:fillRect l="-274" t="-6667" r="-914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831A641A-C6B0-4CDF-8FAE-27D4CD17E38C}"/>
              </a:ext>
            </a:extLst>
          </p:cNvPr>
          <p:cNvGrpSpPr/>
          <p:nvPr/>
        </p:nvGrpSpPr>
        <p:grpSpPr>
          <a:xfrm>
            <a:off x="2021351" y="139006"/>
            <a:ext cx="8294224" cy="863536"/>
            <a:chOff x="2021351" y="202173"/>
            <a:chExt cx="8294224" cy="863535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8E278C7A-C759-46A8-9DE8-6434A89F00FC}"/>
                </a:ext>
              </a:extLst>
            </p:cNvPr>
            <p:cNvGrpSpPr/>
            <p:nvPr/>
          </p:nvGrpSpPr>
          <p:grpSpPr>
            <a:xfrm>
              <a:off x="2021351" y="574733"/>
              <a:ext cx="1576088" cy="350933"/>
              <a:chOff x="2021351" y="574733"/>
              <a:chExt cx="1576088" cy="350933"/>
            </a:xfrm>
          </p:grpSpPr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772D7C22-16A4-43EC-A1AE-9B6AC8F04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44259" y="574733"/>
                <a:ext cx="353180" cy="350933"/>
              </a:xfrm>
              <a:prstGeom prst="rect">
                <a:avLst/>
              </a:prstGeom>
            </p:spPr>
          </p:pic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20DB7DFF-9088-49CA-9389-1B84FAA545F8}"/>
                  </a:ext>
                </a:extLst>
              </p:cNvPr>
              <p:cNvSpPr txBox="1"/>
              <p:nvPr/>
            </p:nvSpPr>
            <p:spPr>
              <a:xfrm>
                <a:off x="2021351" y="596312"/>
                <a:ext cx="1258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/>
                  <a:t>1 Pull Request</a:t>
                </a: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DAD6E6B-44A0-4CDA-9489-AB60191562C5}"/>
                </a:ext>
              </a:extLst>
            </p:cNvPr>
            <p:cNvGrpSpPr/>
            <p:nvPr/>
          </p:nvGrpSpPr>
          <p:grpSpPr>
            <a:xfrm>
              <a:off x="3498622" y="254566"/>
              <a:ext cx="1445323" cy="796959"/>
              <a:chOff x="3753808" y="254566"/>
              <a:chExt cx="1445323" cy="796959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3A56EA81-1464-4D98-856E-2795BC9E81F1}"/>
                  </a:ext>
                </a:extLst>
              </p:cNvPr>
              <p:cNvGrpSpPr/>
              <p:nvPr/>
            </p:nvGrpSpPr>
            <p:grpSpPr>
              <a:xfrm>
                <a:off x="4537117" y="254566"/>
                <a:ext cx="662014" cy="796959"/>
                <a:chOff x="4537117" y="254566"/>
                <a:chExt cx="662014" cy="79695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DE37714B-4B45-4E9C-8803-2149471E9C74}"/>
                    </a:ext>
                  </a:extLst>
                </p:cNvPr>
                <p:cNvGrpSpPr/>
                <p:nvPr/>
              </p:nvGrpSpPr>
              <p:grpSpPr>
                <a:xfrm>
                  <a:off x="4537117" y="254566"/>
                  <a:ext cx="662014" cy="332791"/>
                  <a:chOff x="4537117" y="254566"/>
                  <a:chExt cx="662014" cy="332791"/>
                </a:xfrm>
              </p:grpSpPr>
              <p:pic>
                <p:nvPicPr>
                  <p:cNvPr id="111" name="Picture 4" descr="https://zapier.cachefly.net/storage/services/59152a3a91bfe0ddd2fc9b978448593a.128x128.png">
                    <a:extLst>
                      <a:ext uri="{FF2B5EF4-FFF2-40B4-BE49-F238E27FC236}">
                        <a16:creationId xmlns:a16="http://schemas.microsoft.com/office/drawing/2014/main" id="{B1DC42E3-3B0A-4D45-BB83-3D755BCE053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704" t="22115" r="21627" b="23287"/>
                  <a:stretch/>
                </p:blipFill>
                <p:spPr bwMode="auto">
                  <a:xfrm>
                    <a:off x="4537117" y="275510"/>
                    <a:ext cx="287633" cy="26768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2" name="Picture 10" descr="https://wiki.jenkins-ci.org/download/attachments/2916393/logo-title.png?version=1&amp;modificationDate=1302753947000">
                    <a:extLst>
                      <a:ext uri="{FF2B5EF4-FFF2-40B4-BE49-F238E27FC236}">
                        <a16:creationId xmlns:a16="http://schemas.microsoft.com/office/drawing/2014/main" id="{A5823340-BF5E-442B-996A-CBC9B1D0ED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72203"/>
                  <a:stretch/>
                </p:blipFill>
                <p:spPr bwMode="auto">
                  <a:xfrm>
                    <a:off x="4911498" y="254566"/>
                    <a:ext cx="287633" cy="3327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13" name="Picture 2" descr="image001">
                  <a:extLst>
                    <a:ext uri="{FF2B5EF4-FFF2-40B4-BE49-F238E27FC236}">
                      <a16:creationId xmlns:a16="http://schemas.microsoft.com/office/drawing/2014/main" id="{43EDFA3D-1E8F-4E23-ADF1-E45272B2D1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32" t="33528" r="70984" b="38869"/>
                <a:stretch/>
              </p:blipFill>
              <p:spPr bwMode="auto">
                <a:xfrm>
                  <a:off x="4562301" y="448874"/>
                  <a:ext cx="611646" cy="6026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C702BF7-2247-4048-A6F8-E35E32958B03}"/>
                  </a:ext>
                </a:extLst>
              </p:cNvPr>
              <p:cNvSpPr txBox="1"/>
              <p:nvPr/>
            </p:nvSpPr>
            <p:spPr>
              <a:xfrm>
                <a:off x="3753808" y="596311"/>
                <a:ext cx="8534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/>
                  <a:t>= 1 Build</a:t>
                </a: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F2031CA7-F205-46C5-BFD2-EB3CC255343B}"/>
                </a:ext>
              </a:extLst>
            </p:cNvPr>
            <p:cNvGrpSpPr/>
            <p:nvPr/>
          </p:nvGrpSpPr>
          <p:grpSpPr>
            <a:xfrm>
              <a:off x="4845128" y="472888"/>
              <a:ext cx="1355887" cy="554622"/>
              <a:chOff x="5102739" y="472888"/>
              <a:chExt cx="1355887" cy="554622"/>
            </a:xfrm>
          </p:grpSpPr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D3995CCB-9E79-48E1-9DFC-8277AA3C7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04004" y="472888"/>
                <a:ext cx="554622" cy="554622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B0BA4D3-B0F5-4536-B00E-DE5B78C85929}"/>
                  </a:ext>
                </a:extLst>
              </p:cNvPr>
              <p:cNvSpPr txBox="1"/>
              <p:nvPr/>
            </p:nvSpPr>
            <p:spPr>
              <a:xfrm>
                <a:off x="5102739" y="596311"/>
                <a:ext cx="8534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/>
                  <a:t>= 1 Push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497C892-F60D-4E99-B2E4-17E7FEBFCE3A}"/>
                </a:ext>
              </a:extLst>
            </p:cNvPr>
            <p:cNvGrpSpPr/>
            <p:nvPr/>
          </p:nvGrpSpPr>
          <p:grpSpPr>
            <a:xfrm>
              <a:off x="7149125" y="477465"/>
              <a:ext cx="1369160" cy="545469"/>
              <a:chOff x="7120848" y="477465"/>
              <a:chExt cx="1369160" cy="545469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E84A9A1C-F8B2-43D4-BE9F-C8CB8053CEFD}"/>
                  </a:ext>
                </a:extLst>
              </p:cNvPr>
              <p:cNvSpPr txBox="1"/>
              <p:nvPr/>
            </p:nvSpPr>
            <p:spPr>
              <a:xfrm>
                <a:off x="7120848" y="596312"/>
                <a:ext cx="8534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/>
                  <a:t>= 1 Test</a:t>
                </a:r>
              </a:p>
            </p:txBody>
          </p:sp>
          <p:pic>
            <p:nvPicPr>
              <p:cNvPr id="147" name="Picture 2" descr="Image result for azure container instances logo">
                <a:extLst>
                  <a:ext uri="{FF2B5EF4-FFF2-40B4-BE49-F238E27FC236}">
                    <a16:creationId xmlns:a16="http://schemas.microsoft.com/office/drawing/2014/main" id="{7E898C87-FE26-4A83-BA92-FCFCAC3BF0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41" r="22219"/>
              <a:stretch/>
            </p:blipFill>
            <p:spPr bwMode="auto">
              <a:xfrm>
                <a:off x="7917109" y="477465"/>
                <a:ext cx="572899" cy="54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7F561A2-C418-4A7F-B735-15D32B0B2410}"/>
                </a:ext>
              </a:extLst>
            </p:cNvPr>
            <p:cNvGrpSpPr/>
            <p:nvPr/>
          </p:nvGrpSpPr>
          <p:grpSpPr>
            <a:xfrm>
              <a:off x="8419466" y="507280"/>
              <a:ext cx="1682745" cy="485838"/>
              <a:chOff x="8419466" y="507280"/>
              <a:chExt cx="1682745" cy="485838"/>
            </a:xfrm>
          </p:grpSpPr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67011767-B923-406C-BF56-486ABA5934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64446" y="507280"/>
                <a:ext cx="637765" cy="485838"/>
              </a:xfrm>
              <a:prstGeom prst="rect">
                <a:avLst/>
              </a:prstGeom>
            </p:spPr>
          </p:pic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6C251C2-69ED-4C21-8943-66EE5351C85F}"/>
                  </a:ext>
                </a:extLst>
              </p:cNvPr>
              <p:cNvSpPr txBox="1"/>
              <p:nvPr/>
            </p:nvSpPr>
            <p:spPr>
              <a:xfrm>
                <a:off x="8419466" y="596311"/>
                <a:ext cx="10706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/>
                  <a:t>= 1 Deploy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47BA3A9-8FCE-4A8E-840A-615D5C2D71D1}"/>
                </a:ext>
              </a:extLst>
            </p:cNvPr>
            <p:cNvGrpSpPr/>
            <p:nvPr/>
          </p:nvGrpSpPr>
          <p:grpSpPr>
            <a:xfrm>
              <a:off x="6102198" y="533690"/>
              <a:ext cx="1145744" cy="423507"/>
              <a:chOff x="6297267" y="533690"/>
              <a:chExt cx="1145744" cy="423507"/>
            </a:xfrm>
          </p:grpSpPr>
          <p:pic>
            <p:nvPicPr>
              <p:cNvPr id="130" name="Picture 2" descr="Image result for azure security center logo">
                <a:extLst>
                  <a:ext uri="{FF2B5EF4-FFF2-40B4-BE49-F238E27FC236}">
                    <a16:creationId xmlns:a16="http://schemas.microsoft.com/office/drawing/2014/main" id="{EA8E15FB-F02E-4C2D-9D4A-4B9754A9CB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2557" y="533690"/>
                <a:ext cx="320454" cy="423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C75C3BC-0CE0-4848-9EF9-AD33938FE80C}"/>
                  </a:ext>
                </a:extLst>
              </p:cNvPr>
              <p:cNvSpPr txBox="1"/>
              <p:nvPr/>
            </p:nvSpPr>
            <p:spPr>
              <a:xfrm>
                <a:off x="6297267" y="596311"/>
                <a:ext cx="8534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/>
                  <a:t>= 1 Scan</a:t>
                </a:r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12771CC-0190-4DC9-9F36-42C7DD37FC47}"/>
                </a:ext>
              </a:extLst>
            </p:cNvPr>
            <p:cNvSpPr txBox="1"/>
            <p:nvPr/>
          </p:nvSpPr>
          <p:spPr>
            <a:xfrm>
              <a:off x="2062146" y="211228"/>
              <a:ext cx="2242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Contoso (Returns)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6E933954-03C3-424C-989D-EC2EE5DD0A5E}"/>
                </a:ext>
              </a:extLst>
            </p:cNvPr>
            <p:cNvSpPr/>
            <p:nvPr/>
          </p:nvSpPr>
          <p:spPr>
            <a:xfrm>
              <a:off x="2071688" y="202173"/>
              <a:ext cx="8243887" cy="86353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0F935A7-8231-4B74-B342-AB009705E674}"/>
              </a:ext>
            </a:extLst>
          </p:cNvPr>
          <p:cNvGrpSpPr/>
          <p:nvPr/>
        </p:nvGrpSpPr>
        <p:grpSpPr>
          <a:xfrm>
            <a:off x="2086454" y="4117717"/>
            <a:ext cx="8253429" cy="863535"/>
            <a:chOff x="2086454" y="4577125"/>
            <a:chExt cx="8253429" cy="863535"/>
          </a:xfrm>
        </p:grpSpPr>
        <p:grpSp>
          <p:nvGrpSpPr>
            <p:cNvPr id="443" name="Group 442">
              <a:extLst>
                <a:ext uri="{FF2B5EF4-FFF2-40B4-BE49-F238E27FC236}">
                  <a16:creationId xmlns:a16="http://schemas.microsoft.com/office/drawing/2014/main" id="{1E85C2D1-5ACC-43D0-950D-A08158C696B3}"/>
                </a:ext>
              </a:extLst>
            </p:cNvPr>
            <p:cNvGrpSpPr/>
            <p:nvPr/>
          </p:nvGrpSpPr>
          <p:grpSpPr>
            <a:xfrm>
              <a:off x="3499746" y="4625754"/>
              <a:ext cx="6404923" cy="811683"/>
              <a:chOff x="3498622" y="2423708"/>
              <a:chExt cx="6404923" cy="811683"/>
            </a:xfrm>
          </p:grpSpPr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3173C996-7EAD-4B09-831E-AE58502EC75F}"/>
                  </a:ext>
                </a:extLst>
              </p:cNvPr>
              <p:cNvGrpSpPr/>
              <p:nvPr/>
            </p:nvGrpSpPr>
            <p:grpSpPr>
              <a:xfrm>
                <a:off x="3498622" y="2562028"/>
                <a:ext cx="1257070" cy="673363"/>
                <a:chOff x="3753808" y="402898"/>
                <a:chExt cx="1257070" cy="673363"/>
              </a:xfrm>
            </p:grpSpPr>
            <p:grpSp>
              <p:nvGrpSpPr>
                <p:cNvPr id="478" name="Group 477">
                  <a:extLst>
                    <a:ext uri="{FF2B5EF4-FFF2-40B4-BE49-F238E27FC236}">
                      <a16:creationId xmlns:a16="http://schemas.microsoft.com/office/drawing/2014/main" id="{89FE43CD-1485-42BE-8811-6309EC0AAD19}"/>
                    </a:ext>
                  </a:extLst>
                </p:cNvPr>
                <p:cNvGrpSpPr/>
                <p:nvPr/>
              </p:nvGrpSpPr>
              <p:grpSpPr>
                <a:xfrm>
                  <a:off x="4725370" y="402898"/>
                  <a:ext cx="285508" cy="673363"/>
                  <a:chOff x="4725370" y="402898"/>
                  <a:chExt cx="285508" cy="673363"/>
                </a:xfrm>
              </p:grpSpPr>
              <p:pic>
                <p:nvPicPr>
                  <p:cNvPr id="482" name="Picture 2" descr="image001">
                    <a:extLst>
                      <a:ext uri="{FF2B5EF4-FFF2-40B4-BE49-F238E27FC236}">
                        <a16:creationId xmlns:a16="http://schemas.microsoft.com/office/drawing/2014/main" id="{90143B93-4E62-43CE-91D3-339169F65A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402898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83" name="Picture 2" descr="image001">
                    <a:extLst>
                      <a:ext uri="{FF2B5EF4-FFF2-40B4-BE49-F238E27FC236}">
                        <a16:creationId xmlns:a16="http://schemas.microsoft.com/office/drawing/2014/main" id="{8BC4C4EF-8C03-4490-BEF9-21772D1639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600635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84" name="Picture 2" descr="image001">
                    <a:extLst>
                      <a:ext uri="{FF2B5EF4-FFF2-40B4-BE49-F238E27FC236}">
                        <a16:creationId xmlns:a16="http://schemas.microsoft.com/office/drawing/2014/main" id="{25092E42-0F96-439E-9299-8C566250BC3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794951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479" name="TextBox 478">
                  <a:extLst>
                    <a:ext uri="{FF2B5EF4-FFF2-40B4-BE49-F238E27FC236}">
                      <a16:creationId xmlns:a16="http://schemas.microsoft.com/office/drawing/2014/main" id="{7764014D-CE5A-43E0-9B7A-BBDB39675A4D}"/>
                    </a:ext>
                  </a:extLst>
                </p:cNvPr>
                <p:cNvSpPr txBox="1"/>
                <p:nvPr/>
              </p:nvSpPr>
              <p:spPr>
                <a:xfrm>
                  <a:off x="375380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  <p:sp>
              <p:nvSpPr>
                <p:cNvPr id="480" name="TextBox 479">
                  <a:extLst>
                    <a:ext uri="{FF2B5EF4-FFF2-40B4-BE49-F238E27FC236}">
                      <a16:creationId xmlns:a16="http://schemas.microsoft.com/office/drawing/2014/main" id="{4542B82E-5B2E-411D-B54C-9607BB3824A1}"/>
                    </a:ext>
                  </a:extLst>
                </p:cNvPr>
                <p:cNvSpPr txBox="1"/>
                <p:nvPr/>
              </p:nvSpPr>
              <p:spPr>
                <a:xfrm>
                  <a:off x="3753808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  <p:sp>
              <p:nvSpPr>
                <p:cNvPr id="481" name="TextBox 480">
                  <a:extLst>
                    <a:ext uri="{FF2B5EF4-FFF2-40B4-BE49-F238E27FC236}">
                      <a16:creationId xmlns:a16="http://schemas.microsoft.com/office/drawing/2014/main" id="{3260B80B-CA34-4A45-91FB-F206F68DE28F}"/>
                    </a:ext>
                  </a:extLst>
                </p:cNvPr>
                <p:cNvSpPr txBox="1"/>
                <p:nvPr/>
              </p:nvSpPr>
              <p:spPr>
                <a:xfrm>
                  <a:off x="3753808" y="835580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</p:grpSp>
          <p:grpSp>
            <p:nvGrpSpPr>
              <p:cNvPr id="446" name="Group 445">
                <a:extLst>
                  <a:ext uri="{FF2B5EF4-FFF2-40B4-BE49-F238E27FC236}">
                    <a16:creationId xmlns:a16="http://schemas.microsoft.com/office/drawing/2014/main" id="{EC8A2C31-E680-4337-92D9-879F846AD628}"/>
                  </a:ext>
                </a:extLst>
              </p:cNvPr>
              <p:cNvGrpSpPr/>
              <p:nvPr/>
            </p:nvGrpSpPr>
            <p:grpSpPr>
              <a:xfrm>
                <a:off x="4845128" y="2573238"/>
                <a:ext cx="1208021" cy="650943"/>
                <a:chOff x="5102739" y="414108"/>
                <a:chExt cx="1208021" cy="650943"/>
              </a:xfrm>
            </p:grpSpPr>
            <p:pic>
              <p:nvPicPr>
                <p:cNvPr id="472" name="Picture 471">
                  <a:extLst>
                    <a:ext uri="{FF2B5EF4-FFF2-40B4-BE49-F238E27FC236}">
                      <a16:creationId xmlns:a16="http://schemas.microsoft.com/office/drawing/2014/main" id="{9ACBB98B-6FBE-4206-A5AA-990849970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414108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209109DC-0FAF-498F-A25F-FC16F27EDC47}"/>
                    </a:ext>
                  </a:extLst>
                </p:cNvPr>
                <p:cNvSpPr txBox="1"/>
                <p:nvPr/>
              </p:nvSpPr>
              <p:spPr>
                <a:xfrm>
                  <a:off x="5102739" y="443525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474" name="Picture 473">
                  <a:extLst>
                    <a:ext uri="{FF2B5EF4-FFF2-40B4-BE49-F238E27FC236}">
                      <a16:creationId xmlns:a16="http://schemas.microsoft.com/office/drawing/2014/main" id="{C51AA0BE-9E11-4A74-BDFB-808BFCB07C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611845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D77446EE-B7ED-463F-979D-929CCFD9EE30}"/>
                    </a:ext>
                  </a:extLst>
                </p:cNvPr>
                <p:cNvSpPr txBox="1"/>
                <p:nvPr/>
              </p:nvSpPr>
              <p:spPr>
                <a:xfrm>
                  <a:off x="5102739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476" name="Picture 475">
                  <a:extLst>
                    <a:ext uri="{FF2B5EF4-FFF2-40B4-BE49-F238E27FC236}">
                      <a16:creationId xmlns:a16="http://schemas.microsoft.com/office/drawing/2014/main" id="{46A43127-03F9-465A-B942-E7BEA17ED4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806161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77" name="TextBox 476">
                  <a:extLst>
                    <a:ext uri="{FF2B5EF4-FFF2-40B4-BE49-F238E27FC236}">
                      <a16:creationId xmlns:a16="http://schemas.microsoft.com/office/drawing/2014/main" id="{6881EF58-80A3-4BFD-9AA1-FCAB5C324B82}"/>
                    </a:ext>
                  </a:extLst>
                </p:cNvPr>
                <p:cNvSpPr txBox="1"/>
                <p:nvPr/>
              </p:nvSpPr>
              <p:spPr>
                <a:xfrm>
                  <a:off x="5102739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65C961CB-4A6D-4BC6-AF22-BC7B70665165}"/>
                  </a:ext>
                </a:extLst>
              </p:cNvPr>
              <p:cNvGrpSpPr/>
              <p:nvPr/>
            </p:nvGrpSpPr>
            <p:grpSpPr>
              <a:xfrm>
                <a:off x="7149125" y="2602656"/>
                <a:ext cx="1175725" cy="592108"/>
                <a:chOff x="7120848" y="443526"/>
                <a:chExt cx="1175725" cy="592108"/>
              </a:xfrm>
            </p:grpSpPr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3C8B4834-DA79-4598-9AB2-D51E3384601D}"/>
                    </a:ext>
                  </a:extLst>
                </p:cNvPr>
                <p:cNvSpPr txBox="1"/>
                <p:nvPr/>
              </p:nvSpPr>
              <p:spPr>
                <a:xfrm>
                  <a:off x="712084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467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F5FEB49C-9F3D-42A2-B3F4-AB46CA07D1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454992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21975C21-903D-4D45-9B57-C844D8BCB44D}"/>
                    </a:ext>
                  </a:extLst>
                </p:cNvPr>
                <p:cNvSpPr txBox="1"/>
                <p:nvPr/>
              </p:nvSpPr>
              <p:spPr>
                <a:xfrm>
                  <a:off x="7120848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46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5DA984ED-AFB0-4004-9C06-A847BBA2D8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652729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3F281F54-7A45-4FFE-8D51-8A5D58BA652A}"/>
                    </a:ext>
                  </a:extLst>
                </p:cNvPr>
                <p:cNvSpPr txBox="1"/>
                <p:nvPr/>
              </p:nvSpPr>
              <p:spPr>
                <a:xfrm>
                  <a:off x="7120848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471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6A6B51DA-B0B8-4424-AFC5-69D27A6004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847045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48" name="Group 447">
                <a:extLst>
                  <a:ext uri="{FF2B5EF4-FFF2-40B4-BE49-F238E27FC236}">
                    <a16:creationId xmlns:a16="http://schemas.microsoft.com/office/drawing/2014/main" id="{F9439036-1F17-4FCC-8694-7EC9430E8172}"/>
                  </a:ext>
                </a:extLst>
              </p:cNvPr>
              <p:cNvGrpSpPr/>
              <p:nvPr/>
            </p:nvGrpSpPr>
            <p:grpSpPr>
              <a:xfrm>
                <a:off x="8419466" y="2602656"/>
                <a:ext cx="1484079" cy="592107"/>
                <a:chOff x="8419466" y="443526"/>
                <a:chExt cx="1484079" cy="592107"/>
              </a:xfrm>
            </p:grpSpPr>
            <p:pic>
              <p:nvPicPr>
                <p:cNvPr id="460" name="Picture 459">
                  <a:extLst>
                    <a:ext uri="{FF2B5EF4-FFF2-40B4-BE49-F238E27FC236}">
                      <a16:creationId xmlns:a16="http://schemas.microsoft.com/office/drawing/2014/main" id="{85AEAB3C-8969-4DD0-844F-42ED68FC9B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451975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61" name="TextBox 460">
                  <a:extLst>
                    <a:ext uri="{FF2B5EF4-FFF2-40B4-BE49-F238E27FC236}">
                      <a16:creationId xmlns:a16="http://schemas.microsoft.com/office/drawing/2014/main" id="{43436BA8-BD90-46A7-85F4-1D08708D8C07}"/>
                    </a:ext>
                  </a:extLst>
                </p:cNvPr>
                <p:cNvSpPr txBox="1"/>
                <p:nvPr/>
              </p:nvSpPr>
              <p:spPr>
                <a:xfrm>
                  <a:off x="8419466" y="443526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462" name="Picture 461">
                  <a:extLst>
                    <a:ext uri="{FF2B5EF4-FFF2-40B4-BE49-F238E27FC236}">
                      <a16:creationId xmlns:a16="http://schemas.microsoft.com/office/drawing/2014/main" id="{4F11FF61-B159-456D-8F24-7F9F9776FA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649712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63" name="TextBox 462">
                  <a:extLst>
                    <a:ext uri="{FF2B5EF4-FFF2-40B4-BE49-F238E27FC236}">
                      <a16:creationId xmlns:a16="http://schemas.microsoft.com/office/drawing/2014/main" id="{116C5637-4C37-4E2A-9153-A8BD3141F7B6}"/>
                    </a:ext>
                  </a:extLst>
                </p:cNvPr>
                <p:cNvSpPr txBox="1"/>
                <p:nvPr/>
              </p:nvSpPr>
              <p:spPr>
                <a:xfrm>
                  <a:off x="8419466" y="641265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464" name="Picture 463">
                  <a:extLst>
                    <a:ext uri="{FF2B5EF4-FFF2-40B4-BE49-F238E27FC236}">
                      <a16:creationId xmlns:a16="http://schemas.microsoft.com/office/drawing/2014/main" id="{473794CD-087B-403A-B79B-607D6027F7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844028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65" name="TextBox 464">
                  <a:extLst>
                    <a:ext uri="{FF2B5EF4-FFF2-40B4-BE49-F238E27FC236}">
                      <a16:creationId xmlns:a16="http://schemas.microsoft.com/office/drawing/2014/main" id="{F091DA74-9509-4844-863B-DEA52C111F18}"/>
                    </a:ext>
                  </a:extLst>
                </p:cNvPr>
                <p:cNvSpPr txBox="1"/>
                <p:nvPr/>
              </p:nvSpPr>
              <p:spPr>
                <a:xfrm>
                  <a:off x="8419466" y="835578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</p:grpSp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AB7C8522-82D7-42E4-884C-DDB09BECB52B}"/>
                  </a:ext>
                </a:extLst>
              </p:cNvPr>
              <p:cNvGrpSpPr/>
              <p:nvPr/>
            </p:nvGrpSpPr>
            <p:grpSpPr>
              <a:xfrm>
                <a:off x="6102198" y="2602656"/>
                <a:ext cx="1060309" cy="592108"/>
                <a:chOff x="6297267" y="443526"/>
                <a:chExt cx="1060309" cy="592108"/>
              </a:xfrm>
            </p:grpSpPr>
            <p:pic>
              <p:nvPicPr>
                <p:cNvPr id="454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9CC3DF75-59ED-4AF7-B567-E3593D283C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444709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7A6583CE-4893-42DE-9AC3-3266AD5990B2}"/>
                    </a:ext>
                  </a:extLst>
                </p:cNvPr>
                <p:cNvSpPr txBox="1"/>
                <p:nvPr/>
              </p:nvSpPr>
              <p:spPr>
                <a:xfrm>
                  <a:off x="6297267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456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A2B60362-54A6-4C98-962A-EFDB907BC8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642446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0ACD1383-7792-4FF6-897C-48B7205DC357}"/>
                    </a:ext>
                  </a:extLst>
                </p:cNvPr>
                <p:cNvSpPr txBox="1"/>
                <p:nvPr/>
              </p:nvSpPr>
              <p:spPr>
                <a:xfrm>
                  <a:off x="6297267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458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FE4382D5-8907-4C0E-A511-5E39357FF4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836762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55CEFC33-159B-4B9C-B079-82B2CC57932F}"/>
                    </a:ext>
                  </a:extLst>
                </p:cNvPr>
                <p:cNvSpPr txBox="1"/>
                <p:nvPr/>
              </p:nvSpPr>
              <p:spPr>
                <a:xfrm>
                  <a:off x="6297267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</p:grpSp>
          <p:pic>
            <p:nvPicPr>
              <p:cNvPr id="452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2137909B-448A-41F3-8B2A-CFBA5E273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4331423" y="2436200"/>
                <a:ext cx="212958" cy="198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3" name="Picture 10" descr="https://wiki.jenkins-ci.org/download/attachments/2916393/logo-title.png?version=1&amp;modificationDate=1302753947000">
                <a:extLst>
                  <a:ext uri="{FF2B5EF4-FFF2-40B4-BE49-F238E27FC236}">
                    <a16:creationId xmlns:a16="http://schemas.microsoft.com/office/drawing/2014/main" id="{A952D0F7-AE91-46F3-BF82-0B3F6D5262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203"/>
              <a:stretch/>
            </p:blipFill>
            <p:spPr bwMode="auto">
              <a:xfrm>
                <a:off x="4705804" y="2423708"/>
                <a:ext cx="212958" cy="246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28996B87-36D4-4568-A6A1-E0891710C3CD}"/>
                </a:ext>
              </a:extLst>
            </p:cNvPr>
            <p:cNvSpPr txBox="1"/>
            <p:nvPr/>
          </p:nvSpPr>
          <p:spPr>
            <a:xfrm>
              <a:off x="2086454" y="4586180"/>
              <a:ext cx="1998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Adventure Works</a:t>
              </a: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DECB7F3-91BE-4949-89A6-4084AB7EA2B0}"/>
                </a:ext>
              </a:extLst>
            </p:cNvPr>
            <p:cNvSpPr/>
            <p:nvPr/>
          </p:nvSpPr>
          <p:spPr>
            <a:xfrm>
              <a:off x="2095996" y="4577125"/>
              <a:ext cx="8243887" cy="86353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6B84FE2-7494-4817-BFD3-1F4CB1228669}"/>
              </a:ext>
            </a:extLst>
          </p:cNvPr>
          <p:cNvGrpSpPr/>
          <p:nvPr/>
        </p:nvGrpSpPr>
        <p:grpSpPr>
          <a:xfrm>
            <a:off x="2095998" y="5027505"/>
            <a:ext cx="8243887" cy="868664"/>
            <a:chOff x="2095996" y="5486916"/>
            <a:chExt cx="8243887" cy="868664"/>
          </a:xfrm>
        </p:grpSpPr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C1D628A9-F6FF-4F67-8AF8-2C8478216DA5}"/>
                </a:ext>
              </a:extLst>
            </p:cNvPr>
            <p:cNvGrpSpPr/>
            <p:nvPr/>
          </p:nvGrpSpPr>
          <p:grpSpPr>
            <a:xfrm>
              <a:off x="3500308" y="5543897"/>
              <a:ext cx="6404923" cy="811683"/>
              <a:chOff x="3498622" y="2423708"/>
              <a:chExt cx="6404923" cy="811683"/>
            </a:xfrm>
          </p:grpSpPr>
          <p:grpSp>
            <p:nvGrpSpPr>
              <p:cNvPr id="487" name="Group 486">
                <a:extLst>
                  <a:ext uri="{FF2B5EF4-FFF2-40B4-BE49-F238E27FC236}">
                    <a16:creationId xmlns:a16="http://schemas.microsoft.com/office/drawing/2014/main" id="{1F8A366A-B0AD-4CAF-AF30-8B2BC7F46C1D}"/>
                  </a:ext>
                </a:extLst>
              </p:cNvPr>
              <p:cNvGrpSpPr/>
              <p:nvPr/>
            </p:nvGrpSpPr>
            <p:grpSpPr>
              <a:xfrm>
                <a:off x="3498622" y="2562028"/>
                <a:ext cx="1257070" cy="673363"/>
                <a:chOff x="3753808" y="402898"/>
                <a:chExt cx="1257070" cy="673363"/>
              </a:xfrm>
            </p:grpSpPr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5AB091DB-151E-454E-B359-E7B39C44913A}"/>
                    </a:ext>
                  </a:extLst>
                </p:cNvPr>
                <p:cNvGrpSpPr/>
                <p:nvPr/>
              </p:nvGrpSpPr>
              <p:grpSpPr>
                <a:xfrm>
                  <a:off x="4725370" y="402898"/>
                  <a:ext cx="285508" cy="673363"/>
                  <a:chOff x="4725370" y="402898"/>
                  <a:chExt cx="285508" cy="673363"/>
                </a:xfrm>
              </p:grpSpPr>
              <p:pic>
                <p:nvPicPr>
                  <p:cNvPr id="524" name="Picture 2" descr="image001">
                    <a:extLst>
                      <a:ext uri="{FF2B5EF4-FFF2-40B4-BE49-F238E27FC236}">
                        <a16:creationId xmlns:a16="http://schemas.microsoft.com/office/drawing/2014/main" id="{1499D48B-A4D7-49C2-AF7B-239CD445A87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402898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25" name="Picture 2" descr="image001">
                    <a:extLst>
                      <a:ext uri="{FF2B5EF4-FFF2-40B4-BE49-F238E27FC236}">
                        <a16:creationId xmlns:a16="http://schemas.microsoft.com/office/drawing/2014/main" id="{B8F4EC3C-3EF9-4704-BE75-10CAE9031B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600635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26" name="Picture 2" descr="image001">
                    <a:extLst>
                      <a:ext uri="{FF2B5EF4-FFF2-40B4-BE49-F238E27FC236}">
                        <a16:creationId xmlns:a16="http://schemas.microsoft.com/office/drawing/2014/main" id="{654F2B3A-3661-4046-9BC7-6AA4D3D83E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794951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521" name="TextBox 520">
                  <a:extLst>
                    <a:ext uri="{FF2B5EF4-FFF2-40B4-BE49-F238E27FC236}">
                      <a16:creationId xmlns:a16="http://schemas.microsoft.com/office/drawing/2014/main" id="{3EC57EE0-7498-4D40-BD94-878F14710FD2}"/>
                    </a:ext>
                  </a:extLst>
                </p:cNvPr>
                <p:cNvSpPr txBox="1"/>
                <p:nvPr/>
              </p:nvSpPr>
              <p:spPr>
                <a:xfrm>
                  <a:off x="375380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  <p:sp>
              <p:nvSpPr>
                <p:cNvPr id="522" name="TextBox 521">
                  <a:extLst>
                    <a:ext uri="{FF2B5EF4-FFF2-40B4-BE49-F238E27FC236}">
                      <a16:creationId xmlns:a16="http://schemas.microsoft.com/office/drawing/2014/main" id="{8703A048-2293-491C-80BE-DBB523246F3F}"/>
                    </a:ext>
                  </a:extLst>
                </p:cNvPr>
                <p:cNvSpPr txBox="1"/>
                <p:nvPr/>
              </p:nvSpPr>
              <p:spPr>
                <a:xfrm>
                  <a:off x="3753808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  <p:sp>
              <p:nvSpPr>
                <p:cNvPr id="523" name="TextBox 522">
                  <a:extLst>
                    <a:ext uri="{FF2B5EF4-FFF2-40B4-BE49-F238E27FC236}">
                      <a16:creationId xmlns:a16="http://schemas.microsoft.com/office/drawing/2014/main" id="{2F146FEA-EB67-48D2-AC0E-C538AEE2F6FC}"/>
                    </a:ext>
                  </a:extLst>
                </p:cNvPr>
                <p:cNvSpPr txBox="1"/>
                <p:nvPr/>
              </p:nvSpPr>
              <p:spPr>
                <a:xfrm>
                  <a:off x="3753808" y="835580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</p:grpSp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5296B2B8-92D6-42C4-81CB-29C40FA35DCF}"/>
                  </a:ext>
                </a:extLst>
              </p:cNvPr>
              <p:cNvGrpSpPr/>
              <p:nvPr/>
            </p:nvGrpSpPr>
            <p:grpSpPr>
              <a:xfrm>
                <a:off x="4845128" y="2573238"/>
                <a:ext cx="1208021" cy="650943"/>
                <a:chOff x="5102739" y="414108"/>
                <a:chExt cx="1208021" cy="650943"/>
              </a:xfrm>
            </p:grpSpPr>
            <p:pic>
              <p:nvPicPr>
                <p:cNvPr id="514" name="Picture 513">
                  <a:extLst>
                    <a:ext uri="{FF2B5EF4-FFF2-40B4-BE49-F238E27FC236}">
                      <a16:creationId xmlns:a16="http://schemas.microsoft.com/office/drawing/2014/main" id="{D14A850D-6510-424D-897E-34E61F39C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414108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15" name="TextBox 514">
                  <a:extLst>
                    <a:ext uri="{FF2B5EF4-FFF2-40B4-BE49-F238E27FC236}">
                      <a16:creationId xmlns:a16="http://schemas.microsoft.com/office/drawing/2014/main" id="{BAE0EAA2-73CF-43BD-9139-B7FF05915E6E}"/>
                    </a:ext>
                  </a:extLst>
                </p:cNvPr>
                <p:cNvSpPr txBox="1"/>
                <p:nvPr/>
              </p:nvSpPr>
              <p:spPr>
                <a:xfrm>
                  <a:off x="5102739" y="443525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516" name="Picture 515">
                  <a:extLst>
                    <a:ext uri="{FF2B5EF4-FFF2-40B4-BE49-F238E27FC236}">
                      <a16:creationId xmlns:a16="http://schemas.microsoft.com/office/drawing/2014/main" id="{185C2C13-4E44-4F10-9448-FD4E910751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611845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17" name="TextBox 516">
                  <a:extLst>
                    <a:ext uri="{FF2B5EF4-FFF2-40B4-BE49-F238E27FC236}">
                      <a16:creationId xmlns:a16="http://schemas.microsoft.com/office/drawing/2014/main" id="{154857AE-E7E1-4617-AC2A-F0BA8136171A}"/>
                    </a:ext>
                  </a:extLst>
                </p:cNvPr>
                <p:cNvSpPr txBox="1"/>
                <p:nvPr/>
              </p:nvSpPr>
              <p:spPr>
                <a:xfrm>
                  <a:off x="5102739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518" name="Picture 517">
                  <a:extLst>
                    <a:ext uri="{FF2B5EF4-FFF2-40B4-BE49-F238E27FC236}">
                      <a16:creationId xmlns:a16="http://schemas.microsoft.com/office/drawing/2014/main" id="{A331C98A-EDC9-4657-8BE1-ECBB08207A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806161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19" name="TextBox 518">
                  <a:extLst>
                    <a:ext uri="{FF2B5EF4-FFF2-40B4-BE49-F238E27FC236}">
                      <a16:creationId xmlns:a16="http://schemas.microsoft.com/office/drawing/2014/main" id="{5CE260E1-5390-4B67-B903-790731618C5F}"/>
                    </a:ext>
                  </a:extLst>
                </p:cNvPr>
                <p:cNvSpPr txBox="1"/>
                <p:nvPr/>
              </p:nvSpPr>
              <p:spPr>
                <a:xfrm>
                  <a:off x="5102739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</p:grpSp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020C9ECC-9DDF-4A9B-A24A-4DE6B1CE1C44}"/>
                  </a:ext>
                </a:extLst>
              </p:cNvPr>
              <p:cNvGrpSpPr/>
              <p:nvPr/>
            </p:nvGrpSpPr>
            <p:grpSpPr>
              <a:xfrm>
                <a:off x="7149125" y="2602656"/>
                <a:ext cx="1175725" cy="592108"/>
                <a:chOff x="7120848" y="443526"/>
                <a:chExt cx="1175725" cy="592108"/>
              </a:xfrm>
            </p:grpSpPr>
            <p:sp>
              <p:nvSpPr>
                <p:cNvPr id="508" name="TextBox 507">
                  <a:extLst>
                    <a:ext uri="{FF2B5EF4-FFF2-40B4-BE49-F238E27FC236}">
                      <a16:creationId xmlns:a16="http://schemas.microsoft.com/office/drawing/2014/main" id="{FFBC05AE-81DB-4BBB-90A6-F659E01A7644}"/>
                    </a:ext>
                  </a:extLst>
                </p:cNvPr>
                <p:cNvSpPr txBox="1"/>
                <p:nvPr/>
              </p:nvSpPr>
              <p:spPr>
                <a:xfrm>
                  <a:off x="712084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50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2CAC9029-7490-4541-9D97-EF644C0C0D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454992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9F0D9E8A-A2E1-4330-8DE5-1D095CA952DD}"/>
                    </a:ext>
                  </a:extLst>
                </p:cNvPr>
                <p:cNvSpPr txBox="1"/>
                <p:nvPr/>
              </p:nvSpPr>
              <p:spPr>
                <a:xfrm>
                  <a:off x="7120848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511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D802EF19-DD55-407A-987B-1E8C040D5C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652729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12" name="TextBox 511">
                  <a:extLst>
                    <a:ext uri="{FF2B5EF4-FFF2-40B4-BE49-F238E27FC236}">
                      <a16:creationId xmlns:a16="http://schemas.microsoft.com/office/drawing/2014/main" id="{64CD2010-ED0E-48D1-BB9B-F9BE7F26E046}"/>
                    </a:ext>
                  </a:extLst>
                </p:cNvPr>
                <p:cNvSpPr txBox="1"/>
                <p:nvPr/>
              </p:nvSpPr>
              <p:spPr>
                <a:xfrm>
                  <a:off x="7120848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513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2F74332C-8EE8-498C-A062-8CAF384F49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847045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90" name="Group 489">
                <a:extLst>
                  <a:ext uri="{FF2B5EF4-FFF2-40B4-BE49-F238E27FC236}">
                    <a16:creationId xmlns:a16="http://schemas.microsoft.com/office/drawing/2014/main" id="{F7F9E571-C9FD-49FD-9BC6-5EE824CEF2BD}"/>
                  </a:ext>
                </a:extLst>
              </p:cNvPr>
              <p:cNvGrpSpPr/>
              <p:nvPr/>
            </p:nvGrpSpPr>
            <p:grpSpPr>
              <a:xfrm>
                <a:off x="8419466" y="2602656"/>
                <a:ext cx="1484079" cy="592107"/>
                <a:chOff x="8419466" y="443526"/>
                <a:chExt cx="1484079" cy="592107"/>
              </a:xfrm>
            </p:grpSpPr>
            <p:pic>
              <p:nvPicPr>
                <p:cNvPr id="502" name="Picture 501">
                  <a:extLst>
                    <a:ext uri="{FF2B5EF4-FFF2-40B4-BE49-F238E27FC236}">
                      <a16:creationId xmlns:a16="http://schemas.microsoft.com/office/drawing/2014/main" id="{F27601C0-F3F5-48B5-AC15-E261E411E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451975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03" name="TextBox 502">
                  <a:extLst>
                    <a:ext uri="{FF2B5EF4-FFF2-40B4-BE49-F238E27FC236}">
                      <a16:creationId xmlns:a16="http://schemas.microsoft.com/office/drawing/2014/main" id="{022005CF-3EAF-4BA3-9ADE-E4CB54A4C785}"/>
                    </a:ext>
                  </a:extLst>
                </p:cNvPr>
                <p:cNvSpPr txBox="1"/>
                <p:nvPr/>
              </p:nvSpPr>
              <p:spPr>
                <a:xfrm>
                  <a:off x="8419466" y="443526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504" name="Picture 503">
                  <a:extLst>
                    <a:ext uri="{FF2B5EF4-FFF2-40B4-BE49-F238E27FC236}">
                      <a16:creationId xmlns:a16="http://schemas.microsoft.com/office/drawing/2014/main" id="{6977D369-20E4-42B8-935D-1A352B3192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649712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05" name="TextBox 504">
                  <a:extLst>
                    <a:ext uri="{FF2B5EF4-FFF2-40B4-BE49-F238E27FC236}">
                      <a16:creationId xmlns:a16="http://schemas.microsoft.com/office/drawing/2014/main" id="{38CC486F-E071-467D-A218-712B6D246DB1}"/>
                    </a:ext>
                  </a:extLst>
                </p:cNvPr>
                <p:cNvSpPr txBox="1"/>
                <p:nvPr/>
              </p:nvSpPr>
              <p:spPr>
                <a:xfrm>
                  <a:off x="8419466" y="641265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506" name="Picture 505">
                  <a:extLst>
                    <a:ext uri="{FF2B5EF4-FFF2-40B4-BE49-F238E27FC236}">
                      <a16:creationId xmlns:a16="http://schemas.microsoft.com/office/drawing/2014/main" id="{CDE66544-7DEE-4AC3-80AB-B2CC739F47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844028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4E9E6759-B37D-43B1-B687-650349015B63}"/>
                    </a:ext>
                  </a:extLst>
                </p:cNvPr>
                <p:cNvSpPr txBox="1"/>
                <p:nvPr/>
              </p:nvSpPr>
              <p:spPr>
                <a:xfrm>
                  <a:off x="8419466" y="835578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</p:grpSp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22E3D41B-6C1F-4F23-BF1B-C5127CDD3764}"/>
                  </a:ext>
                </a:extLst>
              </p:cNvPr>
              <p:cNvGrpSpPr/>
              <p:nvPr/>
            </p:nvGrpSpPr>
            <p:grpSpPr>
              <a:xfrm>
                <a:off x="6102198" y="2602656"/>
                <a:ext cx="1060309" cy="592108"/>
                <a:chOff x="6297267" y="443526"/>
                <a:chExt cx="1060309" cy="592108"/>
              </a:xfrm>
            </p:grpSpPr>
            <p:pic>
              <p:nvPicPr>
                <p:cNvPr id="496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0F7A462E-F09C-4A8F-8C1B-ED38A656ED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444709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3D040D8A-0F06-4C38-8846-246EB277B763}"/>
                    </a:ext>
                  </a:extLst>
                </p:cNvPr>
                <p:cNvSpPr txBox="1"/>
                <p:nvPr/>
              </p:nvSpPr>
              <p:spPr>
                <a:xfrm>
                  <a:off x="6297267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498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E3D059E7-1659-4EB5-8ED5-EC82295E1F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642446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3230E415-C0BB-4138-884B-DEB070B3523F}"/>
                    </a:ext>
                  </a:extLst>
                </p:cNvPr>
                <p:cNvSpPr txBox="1"/>
                <p:nvPr/>
              </p:nvSpPr>
              <p:spPr>
                <a:xfrm>
                  <a:off x="6297267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500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82E9D585-0B64-4C67-A44A-870C34B0E9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836762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01" name="TextBox 500">
                  <a:extLst>
                    <a:ext uri="{FF2B5EF4-FFF2-40B4-BE49-F238E27FC236}">
                      <a16:creationId xmlns:a16="http://schemas.microsoft.com/office/drawing/2014/main" id="{AFB4F17C-9CCC-463C-88DA-28AB075B1346}"/>
                    </a:ext>
                  </a:extLst>
                </p:cNvPr>
                <p:cNvSpPr txBox="1"/>
                <p:nvPr/>
              </p:nvSpPr>
              <p:spPr>
                <a:xfrm>
                  <a:off x="6297267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</p:grpSp>
          <p:pic>
            <p:nvPicPr>
              <p:cNvPr id="494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976F71CE-D075-4AC9-8F26-E230BEE05D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4331423" y="2436200"/>
                <a:ext cx="212958" cy="198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5" name="Picture 10" descr="https://wiki.jenkins-ci.org/download/attachments/2916393/logo-title.png?version=1&amp;modificationDate=1302753947000">
                <a:extLst>
                  <a:ext uri="{FF2B5EF4-FFF2-40B4-BE49-F238E27FC236}">
                    <a16:creationId xmlns:a16="http://schemas.microsoft.com/office/drawing/2014/main" id="{AA5EB1CF-D741-4BC8-983F-D2EFCEB878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203"/>
              <a:stretch/>
            </p:blipFill>
            <p:spPr bwMode="auto">
              <a:xfrm>
                <a:off x="4705804" y="2423708"/>
                <a:ext cx="212958" cy="246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54465CD9-5EB9-4940-9E33-C48A98BDC586}"/>
                </a:ext>
              </a:extLst>
            </p:cNvPr>
            <p:cNvSpPr txBox="1"/>
            <p:nvPr/>
          </p:nvSpPr>
          <p:spPr>
            <a:xfrm>
              <a:off x="2098609" y="5495971"/>
              <a:ext cx="1242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/>
                <a:t>Fabrikam</a:t>
              </a:r>
              <a:endParaRPr lang="en-US" sz="1600" b="1" dirty="0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A90F232D-8503-4B2C-A3DD-8894AD51F8E5}"/>
                </a:ext>
              </a:extLst>
            </p:cNvPr>
            <p:cNvSpPr/>
            <p:nvPr/>
          </p:nvSpPr>
          <p:spPr>
            <a:xfrm>
              <a:off x="2095996" y="5486916"/>
              <a:ext cx="8243887" cy="86353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4A46EEFA-9D31-4105-8468-C7009175A1E9}"/>
              </a:ext>
            </a:extLst>
          </p:cNvPr>
          <p:cNvCxnSpPr>
            <a:cxnSpLocks/>
            <a:stCxn id="141" idx="0"/>
          </p:cNvCxnSpPr>
          <p:nvPr/>
        </p:nvCxnSpPr>
        <p:spPr>
          <a:xfrm flipV="1">
            <a:off x="1292645" y="1976091"/>
            <a:ext cx="728707" cy="1371983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F42414A9-A526-4309-864B-F7C5054F74EE}"/>
              </a:ext>
            </a:extLst>
          </p:cNvPr>
          <p:cNvCxnSpPr>
            <a:cxnSpLocks/>
            <a:stCxn id="141" idx="3"/>
            <a:endCxn id="233" idx="1"/>
          </p:cNvCxnSpPr>
          <p:nvPr/>
        </p:nvCxnSpPr>
        <p:spPr>
          <a:xfrm flipV="1">
            <a:off x="1605381" y="2729903"/>
            <a:ext cx="466307" cy="910251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C1CC6B79-C14A-4E88-8B82-103058EB7439}"/>
              </a:ext>
            </a:extLst>
          </p:cNvPr>
          <p:cNvCxnSpPr>
            <a:cxnSpLocks/>
            <a:stCxn id="141" idx="3"/>
            <a:endCxn id="256" idx="1"/>
          </p:cNvCxnSpPr>
          <p:nvPr/>
        </p:nvCxnSpPr>
        <p:spPr>
          <a:xfrm flipV="1">
            <a:off x="1605382" y="3639695"/>
            <a:ext cx="478461" cy="459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87CBC765-C28B-4EC4-AEDF-7BB0498911C5}"/>
              </a:ext>
            </a:extLst>
          </p:cNvPr>
          <p:cNvCxnSpPr>
            <a:cxnSpLocks/>
            <a:stCxn id="141" idx="3"/>
            <a:endCxn id="279" idx="1"/>
          </p:cNvCxnSpPr>
          <p:nvPr/>
        </p:nvCxnSpPr>
        <p:spPr>
          <a:xfrm>
            <a:off x="1605382" y="3640154"/>
            <a:ext cx="490615" cy="909332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8AC8EC98-786F-4E85-AE73-BBB8357614C6}"/>
              </a:ext>
            </a:extLst>
          </p:cNvPr>
          <p:cNvCxnSpPr>
            <a:cxnSpLocks/>
            <a:stCxn id="141" idx="2"/>
            <a:endCxn id="302" idx="1"/>
          </p:cNvCxnSpPr>
          <p:nvPr/>
        </p:nvCxnSpPr>
        <p:spPr>
          <a:xfrm>
            <a:off x="1292644" y="3932233"/>
            <a:ext cx="803352" cy="1527043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065E584A-B0E5-4B3C-AAA6-BA848A9869E3}"/>
              </a:ext>
            </a:extLst>
          </p:cNvPr>
          <p:cNvGrpSpPr/>
          <p:nvPr/>
        </p:nvGrpSpPr>
        <p:grpSpPr>
          <a:xfrm>
            <a:off x="2062147" y="2298133"/>
            <a:ext cx="8253428" cy="874088"/>
            <a:chOff x="2062147" y="2757543"/>
            <a:chExt cx="8253428" cy="874088"/>
          </a:xfrm>
        </p:grpSpPr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68768472-E0C1-4545-877C-A3E5A829927B}"/>
                </a:ext>
              </a:extLst>
            </p:cNvPr>
            <p:cNvSpPr txBox="1"/>
            <p:nvPr/>
          </p:nvSpPr>
          <p:spPr>
            <a:xfrm>
              <a:off x="2062147" y="2766598"/>
              <a:ext cx="14894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Northwind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33C3522-5497-4C3A-9D2E-9B80399C0277}"/>
                </a:ext>
              </a:extLst>
            </p:cNvPr>
            <p:cNvSpPr/>
            <p:nvPr/>
          </p:nvSpPr>
          <p:spPr>
            <a:xfrm>
              <a:off x="2071688" y="2757543"/>
              <a:ext cx="8243887" cy="86353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650100E8-B7B8-487B-82F9-61A2FE79E285}"/>
                </a:ext>
              </a:extLst>
            </p:cNvPr>
            <p:cNvGrpSpPr/>
            <p:nvPr/>
          </p:nvGrpSpPr>
          <p:grpSpPr>
            <a:xfrm>
              <a:off x="3498622" y="2819948"/>
              <a:ext cx="6404923" cy="811683"/>
              <a:chOff x="3498622" y="2423708"/>
              <a:chExt cx="6404923" cy="811683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C179C721-4ACF-4196-9F64-75D646E298EE}"/>
                  </a:ext>
                </a:extLst>
              </p:cNvPr>
              <p:cNvGrpSpPr/>
              <p:nvPr/>
            </p:nvGrpSpPr>
            <p:grpSpPr>
              <a:xfrm>
                <a:off x="3498622" y="2562028"/>
                <a:ext cx="1257070" cy="673363"/>
                <a:chOff x="3753808" y="402898"/>
                <a:chExt cx="1257070" cy="673363"/>
              </a:xfrm>
            </p:grpSpPr>
            <p:grpSp>
              <p:nvGrpSpPr>
                <p:cNvPr id="242" name="Group 241">
                  <a:extLst>
                    <a:ext uri="{FF2B5EF4-FFF2-40B4-BE49-F238E27FC236}">
                      <a16:creationId xmlns:a16="http://schemas.microsoft.com/office/drawing/2014/main" id="{6248C000-F7C8-4459-B8C0-2A1FFF4E3810}"/>
                    </a:ext>
                  </a:extLst>
                </p:cNvPr>
                <p:cNvGrpSpPr/>
                <p:nvPr/>
              </p:nvGrpSpPr>
              <p:grpSpPr>
                <a:xfrm>
                  <a:off x="4725370" y="402898"/>
                  <a:ext cx="285508" cy="673363"/>
                  <a:chOff x="4725370" y="402898"/>
                  <a:chExt cx="285508" cy="673363"/>
                </a:xfrm>
              </p:grpSpPr>
              <p:pic>
                <p:nvPicPr>
                  <p:cNvPr id="245" name="Picture 2" descr="image001">
                    <a:extLst>
                      <a:ext uri="{FF2B5EF4-FFF2-40B4-BE49-F238E27FC236}">
                        <a16:creationId xmlns:a16="http://schemas.microsoft.com/office/drawing/2014/main" id="{636950DA-FE4E-404E-BF59-9351D7B33B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402898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34" name="Picture 2" descr="image001">
                    <a:extLst>
                      <a:ext uri="{FF2B5EF4-FFF2-40B4-BE49-F238E27FC236}">
                        <a16:creationId xmlns:a16="http://schemas.microsoft.com/office/drawing/2014/main" id="{FEA6CB0D-3108-413C-AF3D-1BC57F3BA6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600635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44" name="Picture 2" descr="image001">
                    <a:extLst>
                      <a:ext uri="{FF2B5EF4-FFF2-40B4-BE49-F238E27FC236}">
                        <a16:creationId xmlns:a16="http://schemas.microsoft.com/office/drawing/2014/main" id="{6C69DADC-944A-462D-84DE-148B8C8ABE5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794951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9CAFB48B-0652-4F72-AA7C-F0CBF8045F89}"/>
                    </a:ext>
                  </a:extLst>
                </p:cNvPr>
                <p:cNvSpPr txBox="1"/>
                <p:nvPr/>
              </p:nvSpPr>
              <p:spPr>
                <a:xfrm>
                  <a:off x="375380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  <p:sp>
              <p:nvSpPr>
                <p:cNvPr id="335" name="TextBox 334">
                  <a:extLst>
                    <a:ext uri="{FF2B5EF4-FFF2-40B4-BE49-F238E27FC236}">
                      <a16:creationId xmlns:a16="http://schemas.microsoft.com/office/drawing/2014/main" id="{2E4CC0C8-E09C-4693-838E-8E3CBFDC61B8}"/>
                    </a:ext>
                  </a:extLst>
                </p:cNvPr>
                <p:cNvSpPr txBox="1"/>
                <p:nvPr/>
              </p:nvSpPr>
              <p:spPr>
                <a:xfrm>
                  <a:off x="3753808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  <p:sp>
              <p:nvSpPr>
                <p:cNvPr id="345" name="TextBox 344">
                  <a:extLst>
                    <a:ext uri="{FF2B5EF4-FFF2-40B4-BE49-F238E27FC236}">
                      <a16:creationId xmlns:a16="http://schemas.microsoft.com/office/drawing/2014/main" id="{AD05B07A-1D07-44DB-BC48-16FEF7CA2C57}"/>
                    </a:ext>
                  </a:extLst>
                </p:cNvPr>
                <p:cNvSpPr txBox="1"/>
                <p:nvPr/>
              </p:nvSpPr>
              <p:spPr>
                <a:xfrm>
                  <a:off x="3753808" y="835580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98A7C6BC-4E4A-41F7-8107-397E45C773A6}"/>
                  </a:ext>
                </a:extLst>
              </p:cNvPr>
              <p:cNvGrpSpPr/>
              <p:nvPr/>
            </p:nvGrpSpPr>
            <p:grpSpPr>
              <a:xfrm>
                <a:off x="4845128" y="2573238"/>
                <a:ext cx="1208021" cy="650943"/>
                <a:chOff x="5102739" y="414108"/>
                <a:chExt cx="1208021" cy="650943"/>
              </a:xfrm>
            </p:grpSpPr>
            <p:pic>
              <p:nvPicPr>
                <p:cNvPr id="240" name="Picture 239">
                  <a:extLst>
                    <a:ext uri="{FF2B5EF4-FFF2-40B4-BE49-F238E27FC236}">
                      <a16:creationId xmlns:a16="http://schemas.microsoft.com/office/drawing/2014/main" id="{0A6BC38B-38FE-4F58-8B79-65C1BE5F09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414108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4675A484-630A-4B21-BD7B-752966D3DC5B}"/>
                    </a:ext>
                  </a:extLst>
                </p:cNvPr>
                <p:cNvSpPr txBox="1"/>
                <p:nvPr/>
              </p:nvSpPr>
              <p:spPr>
                <a:xfrm>
                  <a:off x="5102739" y="443525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336" name="Picture 335">
                  <a:extLst>
                    <a:ext uri="{FF2B5EF4-FFF2-40B4-BE49-F238E27FC236}">
                      <a16:creationId xmlns:a16="http://schemas.microsoft.com/office/drawing/2014/main" id="{0F149A38-880E-4A35-8C9F-AE5CCA0771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611845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D61E66BF-929B-4E26-A595-56BEC8C552F6}"/>
                    </a:ext>
                  </a:extLst>
                </p:cNvPr>
                <p:cNvSpPr txBox="1"/>
                <p:nvPr/>
              </p:nvSpPr>
              <p:spPr>
                <a:xfrm>
                  <a:off x="5102739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346" name="Picture 345">
                  <a:extLst>
                    <a:ext uri="{FF2B5EF4-FFF2-40B4-BE49-F238E27FC236}">
                      <a16:creationId xmlns:a16="http://schemas.microsoft.com/office/drawing/2014/main" id="{2D1987DC-E85B-46DD-956E-19840962C9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806161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58FD6721-FAB2-4787-964B-6E15B5683234}"/>
                    </a:ext>
                  </a:extLst>
                </p:cNvPr>
                <p:cNvSpPr txBox="1"/>
                <p:nvPr/>
              </p:nvSpPr>
              <p:spPr>
                <a:xfrm>
                  <a:off x="5102739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8DA48000-20DF-41D4-AFE6-4E14F7F3257D}"/>
                  </a:ext>
                </a:extLst>
              </p:cNvPr>
              <p:cNvGrpSpPr/>
              <p:nvPr/>
            </p:nvGrpSpPr>
            <p:grpSpPr>
              <a:xfrm>
                <a:off x="7149125" y="2602656"/>
                <a:ext cx="1175725" cy="592108"/>
                <a:chOff x="7120848" y="443526"/>
                <a:chExt cx="1175725" cy="592108"/>
              </a:xfrm>
            </p:grpSpPr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9AC85385-E709-4656-AA74-F9B077AF050B}"/>
                    </a:ext>
                  </a:extLst>
                </p:cNvPr>
                <p:cNvSpPr txBox="1"/>
                <p:nvPr/>
              </p:nvSpPr>
              <p:spPr>
                <a:xfrm>
                  <a:off x="712084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23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167F2674-A76F-4B0C-9A4E-80EC10BDBB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454992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8" name="TextBox 337">
                  <a:extLst>
                    <a:ext uri="{FF2B5EF4-FFF2-40B4-BE49-F238E27FC236}">
                      <a16:creationId xmlns:a16="http://schemas.microsoft.com/office/drawing/2014/main" id="{677A114E-D4A7-457C-B71F-C561439EE5BB}"/>
                    </a:ext>
                  </a:extLst>
                </p:cNvPr>
                <p:cNvSpPr txBox="1"/>
                <p:nvPr/>
              </p:nvSpPr>
              <p:spPr>
                <a:xfrm>
                  <a:off x="7120848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33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E5660050-9DE3-4ACB-8FD0-1169597309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652729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AE5B4235-289C-4888-B23F-566F1E8F46E8}"/>
                    </a:ext>
                  </a:extLst>
                </p:cNvPr>
                <p:cNvSpPr txBox="1"/>
                <p:nvPr/>
              </p:nvSpPr>
              <p:spPr>
                <a:xfrm>
                  <a:off x="7120848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34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25A09BA9-68EC-467B-A24E-B8777FADB0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847045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8EF5F821-BEDD-4FFC-92F9-53F6BFFB8A32}"/>
                  </a:ext>
                </a:extLst>
              </p:cNvPr>
              <p:cNvGrpSpPr/>
              <p:nvPr/>
            </p:nvGrpSpPr>
            <p:grpSpPr>
              <a:xfrm>
                <a:off x="8419466" y="2602656"/>
                <a:ext cx="1484079" cy="592107"/>
                <a:chOff x="8419466" y="443526"/>
                <a:chExt cx="1484079" cy="592107"/>
              </a:xfrm>
            </p:grpSpPr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D9A5D003-3646-4A62-AE5C-3C8E07CBBB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451975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650389BD-3FF9-4247-B618-CA7E398D6135}"/>
                    </a:ext>
                  </a:extLst>
                </p:cNvPr>
                <p:cNvSpPr txBox="1"/>
                <p:nvPr/>
              </p:nvSpPr>
              <p:spPr>
                <a:xfrm>
                  <a:off x="8419466" y="443526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340" name="Picture 339">
                  <a:extLst>
                    <a:ext uri="{FF2B5EF4-FFF2-40B4-BE49-F238E27FC236}">
                      <a16:creationId xmlns:a16="http://schemas.microsoft.com/office/drawing/2014/main" id="{F95814B1-F82B-4470-986F-CB304A0B9D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649712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341" name="TextBox 340">
                  <a:extLst>
                    <a:ext uri="{FF2B5EF4-FFF2-40B4-BE49-F238E27FC236}">
                      <a16:creationId xmlns:a16="http://schemas.microsoft.com/office/drawing/2014/main" id="{2BB8AAA3-738F-4867-A20F-20892CABF1F9}"/>
                    </a:ext>
                  </a:extLst>
                </p:cNvPr>
                <p:cNvSpPr txBox="1"/>
                <p:nvPr/>
              </p:nvSpPr>
              <p:spPr>
                <a:xfrm>
                  <a:off x="8419466" y="641265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350" name="Picture 349">
                  <a:extLst>
                    <a:ext uri="{FF2B5EF4-FFF2-40B4-BE49-F238E27FC236}">
                      <a16:creationId xmlns:a16="http://schemas.microsoft.com/office/drawing/2014/main" id="{C3355781-5CF5-4F67-855C-A59203547B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844028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351" name="TextBox 350">
                  <a:extLst>
                    <a:ext uri="{FF2B5EF4-FFF2-40B4-BE49-F238E27FC236}">
                      <a16:creationId xmlns:a16="http://schemas.microsoft.com/office/drawing/2014/main" id="{55FAF277-A765-4646-9848-BE152558F1DD}"/>
                    </a:ext>
                  </a:extLst>
                </p:cNvPr>
                <p:cNvSpPr txBox="1"/>
                <p:nvPr/>
              </p:nvSpPr>
              <p:spPr>
                <a:xfrm>
                  <a:off x="8419466" y="835578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86067E9D-45E1-40E5-92A2-EEEBB0791353}"/>
                  </a:ext>
                </a:extLst>
              </p:cNvPr>
              <p:cNvGrpSpPr/>
              <p:nvPr/>
            </p:nvGrpSpPr>
            <p:grpSpPr>
              <a:xfrm>
                <a:off x="6102198" y="2602656"/>
                <a:ext cx="1060309" cy="592108"/>
                <a:chOff x="6297267" y="443526"/>
                <a:chExt cx="1060309" cy="592108"/>
              </a:xfrm>
            </p:grpSpPr>
            <p:pic>
              <p:nvPicPr>
                <p:cNvPr id="234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74817A2A-67D1-4E7B-9AAA-092156835B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444709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2E9B8CD2-EE40-4D44-BB3F-6ED779F3FFF6}"/>
                    </a:ext>
                  </a:extLst>
                </p:cNvPr>
                <p:cNvSpPr txBox="1"/>
                <p:nvPr/>
              </p:nvSpPr>
              <p:spPr>
                <a:xfrm>
                  <a:off x="6297267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342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1B29FCE0-3257-4CD0-9456-83C0F4C321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642446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A72856E8-A19B-4EA9-BB0D-B117780D21D1}"/>
                    </a:ext>
                  </a:extLst>
                </p:cNvPr>
                <p:cNvSpPr txBox="1"/>
                <p:nvPr/>
              </p:nvSpPr>
              <p:spPr>
                <a:xfrm>
                  <a:off x="6297267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352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1BD457A5-AF11-4CFE-B48D-72B9E233E9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836762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3" name="TextBox 352">
                  <a:extLst>
                    <a:ext uri="{FF2B5EF4-FFF2-40B4-BE49-F238E27FC236}">
                      <a16:creationId xmlns:a16="http://schemas.microsoft.com/office/drawing/2014/main" id="{89E215C3-B64E-4474-9CFF-E882A484C335}"/>
                    </a:ext>
                  </a:extLst>
                </p:cNvPr>
                <p:cNvSpPr txBox="1"/>
                <p:nvPr/>
              </p:nvSpPr>
              <p:spPr>
                <a:xfrm>
                  <a:off x="6297267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</p:grpSp>
          <p:pic>
            <p:nvPicPr>
              <p:cNvPr id="357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4D6EA309-CC0A-47BC-A23C-0AECC31C2E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4331423" y="2436200"/>
                <a:ext cx="212958" cy="198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8" name="Picture 10" descr="https://wiki.jenkins-ci.org/download/attachments/2916393/logo-title.png?version=1&amp;modificationDate=1302753947000">
                <a:extLst>
                  <a:ext uri="{FF2B5EF4-FFF2-40B4-BE49-F238E27FC236}">
                    <a16:creationId xmlns:a16="http://schemas.microsoft.com/office/drawing/2014/main" id="{F6FB8843-2676-4A67-ABC3-4A18592FBF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203"/>
              <a:stretch/>
            </p:blipFill>
            <p:spPr bwMode="auto">
              <a:xfrm>
                <a:off x="4705804" y="2423708"/>
                <a:ext cx="212958" cy="246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E614-A818-4653-8781-8A4B0BC8A495}"/>
              </a:ext>
            </a:extLst>
          </p:cNvPr>
          <p:cNvGrpSpPr/>
          <p:nvPr/>
        </p:nvGrpSpPr>
        <p:grpSpPr>
          <a:xfrm>
            <a:off x="2074301" y="3207927"/>
            <a:ext cx="8253429" cy="863535"/>
            <a:chOff x="2074300" y="3667334"/>
            <a:chExt cx="8253429" cy="863535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2C6EBEAB-3572-48BF-AC9C-B726E1D0BB0A}"/>
                </a:ext>
              </a:extLst>
            </p:cNvPr>
            <p:cNvGrpSpPr/>
            <p:nvPr/>
          </p:nvGrpSpPr>
          <p:grpSpPr>
            <a:xfrm>
              <a:off x="2074300" y="3667334"/>
              <a:ext cx="8253429" cy="863535"/>
              <a:chOff x="2062146" y="202173"/>
              <a:chExt cx="8253429" cy="863535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CD251592-4C2F-402E-9394-D1701DE4CDE2}"/>
                  </a:ext>
                </a:extLst>
              </p:cNvPr>
              <p:cNvSpPr txBox="1"/>
              <p:nvPr/>
            </p:nvSpPr>
            <p:spPr>
              <a:xfrm>
                <a:off x="2062146" y="211228"/>
                <a:ext cx="20641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Smart Hotel 360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F8B1EA6F-31C5-408B-A062-EE2E00D2F403}"/>
                  </a:ext>
                </a:extLst>
              </p:cNvPr>
              <p:cNvSpPr/>
              <p:nvPr/>
            </p:nvSpPr>
            <p:spPr>
              <a:xfrm>
                <a:off x="2071688" y="202173"/>
                <a:ext cx="8243887" cy="863535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EB7CF1BD-88D6-4959-BDAD-370E4DB9AAB1}"/>
                </a:ext>
              </a:extLst>
            </p:cNvPr>
            <p:cNvGrpSpPr/>
            <p:nvPr/>
          </p:nvGrpSpPr>
          <p:grpSpPr>
            <a:xfrm>
              <a:off x="3499184" y="3684751"/>
              <a:ext cx="6404923" cy="811683"/>
              <a:chOff x="3498622" y="2423708"/>
              <a:chExt cx="6404923" cy="811683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597B7FD7-27CF-4133-812A-CD85709A328F}"/>
                  </a:ext>
                </a:extLst>
              </p:cNvPr>
              <p:cNvGrpSpPr/>
              <p:nvPr/>
            </p:nvGrpSpPr>
            <p:grpSpPr>
              <a:xfrm>
                <a:off x="3498622" y="2562028"/>
                <a:ext cx="1257070" cy="673363"/>
                <a:chOff x="3753808" y="402898"/>
                <a:chExt cx="1257070" cy="673363"/>
              </a:xfrm>
            </p:grpSpPr>
            <p:grpSp>
              <p:nvGrpSpPr>
                <p:cNvPr id="436" name="Group 435">
                  <a:extLst>
                    <a:ext uri="{FF2B5EF4-FFF2-40B4-BE49-F238E27FC236}">
                      <a16:creationId xmlns:a16="http://schemas.microsoft.com/office/drawing/2014/main" id="{B794A6CC-9677-4B6F-8B06-AC625C9485FC}"/>
                    </a:ext>
                  </a:extLst>
                </p:cNvPr>
                <p:cNvGrpSpPr/>
                <p:nvPr/>
              </p:nvGrpSpPr>
              <p:grpSpPr>
                <a:xfrm>
                  <a:off x="4725370" y="402898"/>
                  <a:ext cx="285508" cy="673363"/>
                  <a:chOff x="4725370" y="402898"/>
                  <a:chExt cx="285508" cy="673363"/>
                </a:xfrm>
              </p:grpSpPr>
              <p:pic>
                <p:nvPicPr>
                  <p:cNvPr id="440" name="Picture 2" descr="image001">
                    <a:extLst>
                      <a:ext uri="{FF2B5EF4-FFF2-40B4-BE49-F238E27FC236}">
                        <a16:creationId xmlns:a16="http://schemas.microsoft.com/office/drawing/2014/main" id="{FD64A3F1-7E15-425C-86AA-60930BA061A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402898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41" name="Picture 2" descr="image001">
                    <a:extLst>
                      <a:ext uri="{FF2B5EF4-FFF2-40B4-BE49-F238E27FC236}">
                        <a16:creationId xmlns:a16="http://schemas.microsoft.com/office/drawing/2014/main" id="{32A9BB5E-1F1B-403C-8CA5-D82A2882764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600635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42" name="Picture 2" descr="image001">
                    <a:extLst>
                      <a:ext uri="{FF2B5EF4-FFF2-40B4-BE49-F238E27FC236}">
                        <a16:creationId xmlns:a16="http://schemas.microsoft.com/office/drawing/2014/main" id="{4454E50C-9772-485A-A427-6847EB1A997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794951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437" name="TextBox 436">
                  <a:extLst>
                    <a:ext uri="{FF2B5EF4-FFF2-40B4-BE49-F238E27FC236}">
                      <a16:creationId xmlns:a16="http://schemas.microsoft.com/office/drawing/2014/main" id="{59F37662-9E17-4B26-91D8-F4AD18EB6C39}"/>
                    </a:ext>
                  </a:extLst>
                </p:cNvPr>
                <p:cNvSpPr txBox="1"/>
                <p:nvPr/>
              </p:nvSpPr>
              <p:spPr>
                <a:xfrm>
                  <a:off x="375380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117624BA-1A1E-43D6-B5A5-66E93ABF2789}"/>
                    </a:ext>
                  </a:extLst>
                </p:cNvPr>
                <p:cNvSpPr txBox="1"/>
                <p:nvPr/>
              </p:nvSpPr>
              <p:spPr>
                <a:xfrm>
                  <a:off x="3753808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  <p:sp>
              <p:nvSpPr>
                <p:cNvPr id="439" name="TextBox 438">
                  <a:extLst>
                    <a:ext uri="{FF2B5EF4-FFF2-40B4-BE49-F238E27FC236}">
                      <a16:creationId xmlns:a16="http://schemas.microsoft.com/office/drawing/2014/main" id="{37A16270-5A05-4F5F-BD71-E33C16FB94FD}"/>
                    </a:ext>
                  </a:extLst>
                </p:cNvPr>
                <p:cNvSpPr txBox="1"/>
                <p:nvPr/>
              </p:nvSpPr>
              <p:spPr>
                <a:xfrm>
                  <a:off x="3753808" y="835580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6776218F-1692-4CFC-8A34-199273248C0B}"/>
                  </a:ext>
                </a:extLst>
              </p:cNvPr>
              <p:cNvGrpSpPr/>
              <p:nvPr/>
            </p:nvGrpSpPr>
            <p:grpSpPr>
              <a:xfrm>
                <a:off x="4845128" y="2573238"/>
                <a:ext cx="1208021" cy="650943"/>
                <a:chOff x="5102739" y="414108"/>
                <a:chExt cx="1208021" cy="650943"/>
              </a:xfrm>
            </p:grpSpPr>
            <p:pic>
              <p:nvPicPr>
                <p:cNvPr id="430" name="Picture 429">
                  <a:extLst>
                    <a:ext uri="{FF2B5EF4-FFF2-40B4-BE49-F238E27FC236}">
                      <a16:creationId xmlns:a16="http://schemas.microsoft.com/office/drawing/2014/main" id="{961AD013-1F83-4079-B625-6A014D517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414108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31" name="TextBox 430">
                  <a:extLst>
                    <a:ext uri="{FF2B5EF4-FFF2-40B4-BE49-F238E27FC236}">
                      <a16:creationId xmlns:a16="http://schemas.microsoft.com/office/drawing/2014/main" id="{57264E4C-E6F2-46FC-A53A-A961E80681D4}"/>
                    </a:ext>
                  </a:extLst>
                </p:cNvPr>
                <p:cNvSpPr txBox="1"/>
                <p:nvPr/>
              </p:nvSpPr>
              <p:spPr>
                <a:xfrm>
                  <a:off x="5102739" y="443525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432" name="Picture 431">
                  <a:extLst>
                    <a:ext uri="{FF2B5EF4-FFF2-40B4-BE49-F238E27FC236}">
                      <a16:creationId xmlns:a16="http://schemas.microsoft.com/office/drawing/2014/main" id="{56CE0F64-6D38-493B-B071-A3A68B636D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611845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33" name="TextBox 432">
                  <a:extLst>
                    <a:ext uri="{FF2B5EF4-FFF2-40B4-BE49-F238E27FC236}">
                      <a16:creationId xmlns:a16="http://schemas.microsoft.com/office/drawing/2014/main" id="{AE9E2AD0-84AA-410D-B58C-92C2B34F243A}"/>
                    </a:ext>
                  </a:extLst>
                </p:cNvPr>
                <p:cNvSpPr txBox="1"/>
                <p:nvPr/>
              </p:nvSpPr>
              <p:spPr>
                <a:xfrm>
                  <a:off x="5102739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434" name="Picture 433">
                  <a:extLst>
                    <a:ext uri="{FF2B5EF4-FFF2-40B4-BE49-F238E27FC236}">
                      <a16:creationId xmlns:a16="http://schemas.microsoft.com/office/drawing/2014/main" id="{4711C975-7841-43AA-A396-8332BB5423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806161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435" name="TextBox 434">
                  <a:extLst>
                    <a:ext uri="{FF2B5EF4-FFF2-40B4-BE49-F238E27FC236}">
                      <a16:creationId xmlns:a16="http://schemas.microsoft.com/office/drawing/2014/main" id="{5AE53F55-EA55-479D-9BAC-99024047114F}"/>
                    </a:ext>
                  </a:extLst>
                </p:cNvPr>
                <p:cNvSpPr txBox="1"/>
                <p:nvPr/>
              </p:nvSpPr>
              <p:spPr>
                <a:xfrm>
                  <a:off x="5102739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</p:grp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C4D82EF2-C169-41C2-9E34-0C5A6A2EFEEE}"/>
                  </a:ext>
                </a:extLst>
              </p:cNvPr>
              <p:cNvGrpSpPr/>
              <p:nvPr/>
            </p:nvGrpSpPr>
            <p:grpSpPr>
              <a:xfrm>
                <a:off x="7149125" y="2602656"/>
                <a:ext cx="1175725" cy="592108"/>
                <a:chOff x="7120848" y="443526"/>
                <a:chExt cx="1175725" cy="592108"/>
              </a:xfrm>
            </p:grpSpPr>
            <p:sp>
              <p:nvSpPr>
                <p:cNvPr id="424" name="TextBox 423">
                  <a:extLst>
                    <a:ext uri="{FF2B5EF4-FFF2-40B4-BE49-F238E27FC236}">
                      <a16:creationId xmlns:a16="http://schemas.microsoft.com/office/drawing/2014/main" id="{23F5F13B-2F08-4814-8A76-5C4A698F7453}"/>
                    </a:ext>
                  </a:extLst>
                </p:cNvPr>
                <p:cNvSpPr txBox="1"/>
                <p:nvPr/>
              </p:nvSpPr>
              <p:spPr>
                <a:xfrm>
                  <a:off x="712084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425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8D3BE5C4-0CF5-4E3A-9AA9-CF6EF50E7C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454992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26" name="TextBox 425">
                  <a:extLst>
                    <a:ext uri="{FF2B5EF4-FFF2-40B4-BE49-F238E27FC236}">
                      <a16:creationId xmlns:a16="http://schemas.microsoft.com/office/drawing/2014/main" id="{8BE53E8E-2439-4AB0-BE7B-4123036529C0}"/>
                    </a:ext>
                  </a:extLst>
                </p:cNvPr>
                <p:cNvSpPr txBox="1"/>
                <p:nvPr/>
              </p:nvSpPr>
              <p:spPr>
                <a:xfrm>
                  <a:off x="7120848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427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B5D328DF-95C5-4DAA-B99A-F72F7EE749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652729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196709C0-A059-4ADA-8AD4-4F92F5CEAABB}"/>
                    </a:ext>
                  </a:extLst>
                </p:cNvPr>
                <p:cNvSpPr txBox="1"/>
                <p:nvPr/>
              </p:nvSpPr>
              <p:spPr>
                <a:xfrm>
                  <a:off x="7120848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429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D3366D1F-00A3-4AC9-9240-0EE3C190F3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847045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F635D2C0-054C-4837-9D56-D7C9E024D702}"/>
                  </a:ext>
                </a:extLst>
              </p:cNvPr>
              <p:cNvGrpSpPr/>
              <p:nvPr/>
            </p:nvGrpSpPr>
            <p:grpSpPr>
              <a:xfrm>
                <a:off x="8419466" y="2602656"/>
                <a:ext cx="1484079" cy="592107"/>
                <a:chOff x="8419466" y="443526"/>
                <a:chExt cx="1484079" cy="592107"/>
              </a:xfrm>
            </p:grpSpPr>
            <p:pic>
              <p:nvPicPr>
                <p:cNvPr id="418" name="Picture 417">
                  <a:extLst>
                    <a:ext uri="{FF2B5EF4-FFF2-40B4-BE49-F238E27FC236}">
                      <a16:creationId xmlns:a16="http://schemas.microsoft.com/office/drawing/2014/main" id="{B980CA06-34FA-4D70-8450-BB76FB9ADA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451975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19" name="TextBox 418">
                  <a:extLst>
                    <a:ext uri="{FF2B5EF4-FFF2-40B4-BE49-F238E27FC236}">
                      <a16:creationId xmlns:a16="http://schemas.microsoft.com/office/drawing/2014/main" id="{65B8648A-EC45-4D6F-B830-4DC948CDB588}"/>
                    </a:ext>
                  </a:extLst>
                </p:cNvPr>
                <p:cNvSpPr txBox="1"/>
                <p:nvPr/>
              </p:nvSpPr>
              <p:spPr>
                <a:xfrm>
                  <a:off x="8419466" y="443526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420" name="Picture 419">
                  <a:extLst>
                    <a:ext uri="{FF2B5EF4-FFF2-40B4-BE49-F238E27FC236}">
                      <a16:creationId xmlns:a16="http://schemas.microsoft.com/office/drawing/2014/main" id="{93797998-8978-4253-AAC0-65F7690978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649712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21" name="TextBox 420">
                  <a:extLst>
                    <a:ext uri="{FF2B5EF4-FFF2-40B4-BE49-F238E27FC236}">
                      <a16:creationId xmlns:a16="http://schemas.microsoft.com/office/drawing/2014/main" id="{47A966BD-AE34-435E-B8BE-029B492A42FA}"/>
                    </a:ext>
                  </a:extLst>
                </p:cNvPr>
                <p:cNvSpPr txBox="1"/>
                <p:nvPr/>
              </p:nvSpPr>
              <p:spPr>
                <a:xfrm>
                  <a:off x="8419466" y="641265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422" name="Picture 421">
                  <a:extLst>
                    <a:ext uri="{FF2B5EF4-FFF2-40B4-BE49-F238E27FC236}">
                      <a16:creationId xmlns:a16="http://schemas.microsoft.com/office/drawing/2014/main" id="{004A75FB-BAE2-4476-BB75-0AF281F165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844028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423" name="TextBox 422">
                  <a:extLst>
                    <a:ext uri="{FF2B5EF4-FFF2-40B4-BE49-F238E27FC236}">
                      <a16:creationId xmlns:a16="http://schemas.microsoft.com/office/drawing/2014/main" id="{C725DF00-DFD8-461A-8BF0-6693FC1291DC}"/>
                    </a:ext>
                  </a:extLst>
                </p:cNvPr>
                <p:cNvSpPr txBox="1"/>
                <p:nvPr/>
              </p:nvSpPr>
              <p:spPr>
                <a:xfrm>
                  <a:off x="8419466" y="835578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45D82A5-A4C6-41D7-9C26-E4CEA52A1F73}"/>
                  </a:ext>
                </a:extLst>
              </p:cNvPr>
              <p:cNvGrpSpPr/>
              <p:nvPr/>
            </p:nvGrpSpPr>
            <p:grpSpPr>
              <a:xfrm>
                <a:off x="6102198" y="2602656"/>
                <a:ext cx="1060309" cy="592108"/>
                <a:chOff x="6297267" y="443526"/>
                <a:chExt cx="1060309" cy="592108"/>
              </a:xfrm>
            </p:grpSpPr>
            <p:pic>
              <p:nvPicPr>
                <p:cNvPr id="412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8790254C-483B-4DB7-81BD-327936590F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444709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3" name="TextBox 412">
                  <a:extLst>
                    <a:ext uri="{FF2B5EF4-FFF2-40B4-BE49-F238E27FC236}">
                      <a16:creationId xmlns:a16="http://schemas.microsoft.com/office/drawing/2014/main" id="{C07CD5D1-E977-4265-B118-8460B98B5FCD}"/>
                    </a:ext>
                  </a:extLst>
                </p:cNvPr>
                <p:cNvSpPr txBox="1"/>
                <p:nvPr/>
              </p:nvSpPr>
              <p:spPr>
                <a:xfrm>
                  <a:off x="6297267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414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39183A0F-DCE2-44CE-B707-3B39746630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642446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5" name="TextBox 414">
                  <a:extLst>
                    <a:ext uri="{FF2B5EF4-FFF2-40B4-BE49-F238E27FC236}">
                      <a16:creationId xmlns:a16="http://schemas.microsoft.com/office/drawing/2014/main" id="{5D106348-A379-48AB-8272-F973A0E95A77}"/>
                    </a:ext>
                  </a:extLst>
                </p:cNvPr>
                <p:cNvSpPr txBox="1"/>
                <p:nvPr/>
              </p:nvSpPr>
              <p:spPr>
                <a:xfrm>
                  <a:off x="6297267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416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9967AD9C-B12C-4C91-A7F4-6ED8D2182D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836762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7" name="TextBox 416">
                  <a:extLst>
                    <a:ext uri="{FF2B5EF4-FFF2-40B4-BE49-F238E27FC236}">
                      <a16:creationId xmlns:a16="http://schemas.microsoft.com/office/drawing/2014/main" id="{66CEE845-FC1D-46BF-A120-F9BD01863666}"/>
                    </a:ext>
                  </a:extLst>
                </p:cNvPr>
                <p:cNvSpPr txBox="1"/>
                <p:nvPr/>
              </p:nvSpPr>
              <p:spPr>
                <a:xfrm>
                  <a:off x="6297267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</p:grpSp>
          <p:pic>
            <p:nvPicPr>
              <p:cNvPr id="410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27C25778-D32F-45A9-A1F3-4CF92A6E6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4331423" y="2436200"/>
                <a:ext cx="212958" cy="198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" name="Picture 10" descr="https://wiki.jenkins-ci.org/download/attachments/2916393/logo-title.png?version=1&amp;modificationDate=1302753947000">
                <a:extLst>
                  <a:ext uri="{FF2B5EF4-FFF2-40B4-BE49-F238E27FC236}">
                    <a16:creationId xmlns:a16="http://schemas.microsoft.com/office/drawing/2014/main" id="{AB8D43C6-E6F6-41DD-ADA8-D338A2B415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203"/>
              <a:stretch/>
            </p:blipFill>
            <p:spPr bwMode="auto">
              <a:xfrm>
                <a:off x="4705804" y="2423708"/>
                <a:ext cx="212958" cy="246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1A77614-E13C-459B-AC8A-ADF09C15E04F}"/>
              </a:ext>
            </a:extLst>
          </p:cNvPr>
          <p:cNvGrpSpPr/>
          <p:nvPr/>
        </p:nvGrpSpPr>
        <p:grpSpPr>
          <a:xfrm>
            <a:off x="2062146" y="1458297"/>
            <a:ext cx="8253429" cy="863534"/>
            <a:chOff x="2062146" y="1855071"/>
            <a:chExt cx="8253429" cy="863535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28C24AB-124D-44DD-B5B5-ECD7FC05330A}"/>
                </a:ext>
              </a:extLst>
            </p:cNvPr>
            <p:cNvSpPr txBox="1"/>
            <p:nvPr/>
          </p:nvSpPr>
          <p:spPr>
            <a:xfrm>
              <a:off x="2062146" y="1864126"/>
              <a:ext cx="17497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Contoso (*)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258B2B4-E268-4C93-B6C6-3F31461B18BD}"/>
                </a:ext>
              </a:extLst>
            </p:cNvPr>
            <p:cNvSpPr/>
            <p:nvPr/>
          </p:nvSpPr>
          <p:spPr>
            <a:xfrm>
              <a:off x="2071688" y="1855071"/>
              <a:ext cx="8243887" cy="86353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E9CF26D2-6408-466C-9560-9A07C69CE38F}"/>
                </a:ext>
              </a:extLst>
            </p:cNvPr>
            <p:cNvGrpSpPr/>
            <p:nvPr/>
          </p:nvGrpSpPr>
          <p:grpSpPr>
            <a:xfrm>
              <a:off x="3480211" y="1901022"/>
              <a:ext cx="6404923" cy="811683"/>
              <a:chOff x="3498622" y="2423708"/>
              <a:chExt cx="6404923" cy="811683"/>
            </a:xfrm>
          </p:grpSpPr>
          <p:grpSp>
            <p:nvGrpSpPr>
              <p:cNvPr id="530" name="Group 529">
                <a:extLst>
                  <a:ext uri="{FF2B5EF4-FFF2-40B4-BE49-F238E27FC236}">
                    <a16:creationId xmlns:a16="http://schemas.microsoft.com/office/drawing/2014/main" id="{EB077FE4-3FAF-4294-B309-917FA22045CF}"/>
                  </a:ext>
                </a:extLst>
              </p:cNvPr>
              <p:cNvGrpSpPr/>
              <p:nvPr/>
            </p:nvGrpSpPr>
            <p:grpSpPr>
              <a:xfrm>
                <a:off x="3498622" y="2562028"/>
                <a:ext cx="1257070" cy="673363"/>
                <a:chOff x="3753808" y="402898"/>
                <a:chExt cx="1257070" cy="673363"/>
              </a:xfrm>
            </p:grpSpPr>
            <p:grpSp>
              <p:nvGrpSpPr>
                <p:cNvPr id="563" name="Group 562">
                  <a:extLst>
                    <a:ext uri="{FF2B5EF4-FFF2-40B4-BE49-F238E27FC236}">
                      <a16:creationId xmlns:a16="http://schemas.microsoft.com/office/drawing/2014/main" id="{D289BB3C-055A-4FA7-B048-32D84F35539D}"/>
                    </a:ext>
                  </a:extLst>
                </p:cNvPr>
                <p:cNvGrpSpPr/>
                <p:nvPr/>
              </p:nvGrpSpPr>
              <p:grpSpPr>
                <a:xfrm>
                  <a:off x="4725370" y="402898"/>
                  <a:ext cx="285508" cy="673363"/>
                  <a:chOff x="4725370" y="402898"/>
                  <a:chExt cx="285508" cy="673363"/>
                </a:xfrm>
              </p:grpSpPr>
              <p:pic>
                <p:nvPicPr>
                  <p:cNvPr id="567" name="Picture 2" descr="image001">
                    <a:extLst>
                      <a:ext uri="{FF2B5EF4-FFF2-40B4-BE49-F238E27FC236}">
                        <a16:creationId xmlns:a16="http://schemas.microsoft.com/office/drawing/2014/main" id="{9FB7414B-0D67-4AD0-B6FF-B5765F8E81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402898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68" name="Picture 2" descr="image001">
                    <a:extLst>
                      <a:ext uri="{FF2B5EF4-FFF2-40B4-BE49-F238E27FC236}">
                        <a16:creationId xmlns:a16="http://schemas.microsoft.com/office/drawing/2014/main" id="{0638F5DC-928A-48F8-B732-7839322572F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600635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69" name="Picture 2" descr="image001">
                    <a:extLst>
                      <a:ext uri="{FF2B5EF4-FFF2-40B4-BE49-F238E27FC236}">
                        <a16:creationId xmlns:a16="http://schemas.microsoft.com/office/drawing/2014/main" id="{F2F7A109-FDC0-468C-A948-188A78C9C2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32" t="33528" r="70984" b="38869"/>
                  <a:stretch/>
                </p:blipFill>
                <p:spPr bwMode="auto">
                  <a:xfrm>
                    <a:off x="4725370" y="794951"/>
                    <a:ext cx="285508" cy="281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564" name="TextBox 563">
                  <a:extLst>
                    <a:ext uri="{FF2B5EF4-FFF2-40B4-BE49-F238E27FC236}">
                      <a16:creationId xmlns:a16="http://schemas.microsoft.com/office/drawing/2014/main" id="{C70A88B0-14D8-4C6A-8FDF-88D8BEAD4C10}"/>
                    </a:ext>
                  </a:extLst>
                </p:cNvPr>
                <p:cNvSpPr txBox="1"/>
                <p:nvPr/>
              </p:nvSpPr>
              <p:spPr>
                <a:xfrm>
                  <a:off x="375380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  <p:sp>
              <p:nvSpPr>
                <p:cNvPr id="565" name="TextBox 564">
                  <a:extLst>
                    <a:ext uri="{FF2B5EF4-FFF2-40B4-BE49-F238E27FC236}">
                      <a16:creationId xmlns:a16="http://schemas.microsoft.com/office/drawing/2014/main" id="{AEDFCC78-3EF7-439B-81A5-1C4B9AD69520}"/>
                    </a:ext>
                  </a:extLst>
                </p:cNvPr>
                <p:cNvSpPr txBox="1"/>
                <p:nvPr/>
              </p:nvSpPr>
              <p:spPr>
                <a:xfrm>
                  <a:off x="3753808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  <p:sp>
              <p:nvSpPr>
                <p:cNvPr id="566" name="TextBox 565">
                  <a:extLst>
                    <a:ext uri="{FF2B5EF4-FFF2-40B4-BE49-F238E27FC236}">
                      <a16:creationId xmlns:a16="http://schemas.microsoft.com/office/drawing/2014/main" id="{A86D3A7D-25C0-4542-A6CF-B3E36012899A}"/>
                    </a:ext>
                  </a:extLst>
                </p:cNvPr>
                <p:cNvSpPr txBox="1"/>
                <p:nvPr/>
              </p:nvSpPr>
              <p:spPr>
                <a:xfrm>
                  <a:off x="3753808" y="835580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Build</a:t>
                  </a:r>
                </a:p>
              </p:txBody>
            </p:sp>
          </p:grpSp>
          <p:grpSp>
            <p:nvGrpSpPr>
              <p:cNvPr id="531" name="Group 530">
                <a:extLst>
                  <a:ext uri="{FF2B5EF4-FFF2-40B4-BE49-F238E27FC236}">
                    <a16:creationId xmlns:a16="http://schemas.microsoft.com/office/drawing/2014/main" id="{73110F01-DEDC-4B4D-9BB9-36589075C50B}"/>
                  </a:ext>
                </a:extLst>
              </p:cNvPr>
              <p:cNvGrpSpPr/>
              <p:nvPr/>
            </p:nvGrpSpPr>
            <p:grpSpPr>
              <a:xfrm>
                <a:off x="4845128" y="2573238"/>
                <a:ext cx="1208021" cy="650943"/>
                <a:chOff x="5102739" y="414108"/>
                <a:chExt cx="1208021" cy="650943"/>
              </a:xfrm>
            </p:grpSpPr>
            <p:pic>
              <p:nvPicPr>
                <p:cNvPr id="557" name="Picture 556">
                  <a:extLst>
                    <a:ext uri="{FF2B5EF4-FFF2-40B4-BE49-F238E27FC236}">
                      <a16:creationId xmlns:a16="http://schemas.microsoft.com/office/drawing/2014/main" id="{8C0981FC-06F8-41BC-A5EF-D8AB0EEA02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414108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58" name="TextBox 557">
                  <a:extLst>
                    <a:ext uri="{FF2B5EF4-FFF2-40B4-BE49-F238E27FC236}">
                      <a16:creationId xmlns:a16="http://schemas.microsoft.com/office/drawing/2014/main" id="{04ECFDCA-52A3-46B6-9DAE-BBB7077ADB8E}"/>
                    </a:ext>
                  </a:extLst>
                </p:cNvPr>
                <p:cNvSpPr txBox="1"/>
                <p:nvPr/>
              </p:nvSpPr>
              <p:spPr>
                <a:xfrm>
                  <a:off x="5102739" y="443525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559" name="Picture 558">
                  <a:extLst>
                    <a:ext uri="{FF2B5EF4-FFF2-40B4-BE49-F238E27FC236}">
                      <a16:creationId xmlns:a16="http://schemas.microsoft.com/office/drawing/2014/main" id="{A91A66ED-EC93-48C0-B419-54053BF17A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611845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60" name="TextBox 559">
                  <a:extLst>
                    <a:ext uri="{FF2B5EF4-FFF2-40B4-BE49-F238E27FC236}">
                      <a16:creationId xmlns:a16="http://schemas.microsoft.com/office/drawing/2014/main" id="{B09C90BF-D724-4EB3-B9C9-C1EDE08A77F1}"/>
                    </a:ext>
                  </a:extLst>
                </p:cNvPr>
                <p:cNvSpPr txBox="1"/>
                <p:nvPr/>
              </p:nvSpPr>
              <p:spPr>
                <a:xfrm>
                  <a:off x="5102739" y="641263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  <p:pic>
              <p:nvPicPr>
                <p:cNvPr id="561" name="Picture 560">
                  <a:extLst>
                    <a:ext uri="{FF2B5EF4-FFF2-40B4-BE49-F238E27FC236}">
                      <a16:creationId xmlns:a16="http://schemas.microsoft.com/office/drawing/2014/main" id="{CA7ED31D-1BEB-4610-AC11-DB9F78A261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1870" y="806161"/>
                  <a:ext cx="258890" cy="258890"/>
                </a:xfrm>
                <a:prstGeom prst="rect">
                  <a:avLst/>
                </a:prstGeom>
              </p:spPr>
            </p:pic>
            <p:sp>
              <p:nvSpPr>
                <p:cNvPr id="562" name="TextBox 561">
                  <a:extLst>
                    <a:ext uri="{FF2B5EF4-FFF2-40B4-BE49-F238E27FC236}">
                      <a16:creationId xmlns:a16="http://schemas.microsoft.com/office/drawing/2014/main" id="{2FFF2900-3189-4642-A1C9-5081369604E4}"/>
                    </a:ext>
                  </a:extLst>
                </p:cNvPr>
                <p:cNvSpPr txBox="1"/>
                <p:nvPr/>
              </p:nvSpPr>
              <p:spPr>
                <a:xfrm>
                  <a:off x="5102739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Push</a:t>
                  </a:r>
                </a:p>
              </p:txBody>
            </p:sp>
          </p:grp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EC90C99A-5712-44C2-9431-642AC5330DFF}"/>
                  </a:ext>
                </a:extLst>
              </p:cNvPr>
              <p:cNvGrpSpPr/>
              <p:nvPr/>
            </p:nvGrpSpPr>
            <p:grpSpPr>
              <a:xfrm>
                <a:off x="7149125" y="2602656"/>
                <a:ext cx="1175725" cy="592108"/>
                <a:chOff x="7120848" y="443526"/>
                <a:chExt cx="1175725" cy="592108"/>
              </a:xfrm>
            </p:grpSpPr>
            <p:sp>
              <p:nvSpPr>
                <p:cNvPr id="551" name="TextBox 550">
                  <a:extLst>
                    <a:ext uri="{FF2B5EF4-FFF2-40B4-BE49-F238E27FC236}">
                      <a16:creationId xmlns:a16="http://schemas.microsoft.com/office/drawing/2014/main" id="{96AD8498-A4EB-4D12-A034-D6ADEF61E4D5}"/>
                    </a:ext>
                  </a:extLst>
                </p:cNvPr>
                <p:cNvSpPr txBox="1"/>
                <p:nvPr/>
              </p:nvSpPr>
              <p:spPr>
                <a:xfrm>
                  <a:off x="7120848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552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913F6EBF-1AE7-4E98-A6A5-9002463B5F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454992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3" name="TextBox 552">
                  <a:extLst>
                    <a:ext uri="{FF2B5EF4-FFF2-40B4-BE49-F238E27FC236}">
                      <a16:creationId xmlns:a16="http://schemas.microsoft.com/office/drawing/2014/main" id="{9F215F87-6CE6-406B-99F3-D1EC9D8872EA}"/>
                    </a:ext>
                  </a:extLst>
                </p:cNvPr>
                <p:cNvSpPr txBox="1"/>
                <p:nvPr/>
              </p:nvSpPr>
              <p:spPr>
                <a:xfrm>
                  <a:off x="7120848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554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0FDF68A2-806D-42AD-A24D-79F3620515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652729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5" name="TextBox 554">
                  <a:extLst>
                    <a:ext uri="{FF2B5EF4-FFF2-40B4-BE49-F238E27FC236}">
                      <a16:creationId xmlns:a16="http://schemas.microsoft.com/office/drawing/2014/main" id="{9F0AAD5F-FBBE-494D-BC51-7783A529C567}"/>
                    </a:ext>
                  </a:extLst>
                </p:cNvPr>
                <p:cNvSpPr txBox="1"/>
                <p:nvPr/>
              </p:nvSpPr>
              <p:spPr>
                <a:xfrm>
                  <a:off x="7120848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Test</a:t>
                  </a:r>
                </a:p>
              </p:txBody>
            </p:sp>
            <p:pic>
              <p:nvPicPr>
                <p:cNvPr id="556" name="Picture 2" descr="Image result for azure container instances logo">
                  <a:extLst>
                    <a:ext uri="{FF2B5EF4-FFF2-40B4-BE49-F238E27FC236}">
                      <a16:creationId xmlns:a16="http://schemas.microsoft.com/office/drawing/2014/main" id="{F80A48B1-2995-491C-8095-26F54CEA93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41" r="22219"/>
                <a:stretch/>
              </p:blipFill>
              <p:spPr bwMode="auto">
                <a:xfrm>
                  <a:off x="8110545" y="847045"/>
                  <a:ext cx="186028" cy="177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33" name="Group 532">
                <a:extLst>
                  <a:ext uri="{FF2B5EF4-FFF2-40B4-BE49-F238E27FC236}">
                    <a16:creationId xmlns:a16="http://schemas.microsoft.com/office/drawing/2014/main" id="{736BE228-4366-4865-BBD2-90125067B45F}"/>
                  </a:ext>
                </a:extLst>
              </p:cNvPr>
              <p:cNvGrpSpPr/>
              <p:nvPr/>
            </p:nvGrpSpPr>
            <p:grpSpPr>
              <a:xfrm>
                <a:off x="8419466" y="2602656"/>
                <a:ext cx="1484079" cy="592107"/>
                <a:chOff x="8419466" y="443526"/>
                <a:chExt cx="1484079" cy="592107"/>
              </a:xfrm>
            </p:grpSpPr>
            <p:pic>
              <p:nvPicPr>
                <p:cNvPr id="545" name="Picture 544">
                  <a:extLst>
                    <a:ext uri="{FF2B5EF4-FFF2-40B4-BE49-F238E27FC236}">
                      <a16:creationId xmlns:a16="http://schemas.microsoft.com/office/drawing/2014/main" id="{D4E04146-EEF2-4D10-BDE4-3619BF0D71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451975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46" name="TextBox 545">
                  <a:extLst>
                    <a:ext uri="{FF2B5EF4-FFF2-40B4-BE49-F238E27FC236}">
                      <a16:creationId xmlns:a16="http://schemas.microsoft.com/office/drawing/2014/main" id="{6D37B92F-22AA-45E8-98E5-9D2F004202BB}"/>
                    </a:ext>
                  </a:extLst>
                </p:cNvPr>
                <p:cNvSpPr txBox="1"/>
                <p:nvPr/>
              </p:nvSpPr>
              <p:spPr>
                <a:xfrm>
                  <a:off x="8419466" y="443526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547" name="Picture 546">
                  <a:extLst>
                    <a:ext uri="{FF2B5EF4-FFF2-40B4-BE49-F238E27FC236}">
                      <a16:creationId xmlns:a16="http://schemas.microsoft.com/office/drawing/2014/main" id="{BD06B8F5-E1DF-4B7C-AFAC-8562520428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649712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48" name="TextBox 547">
                  <a:extLst>
                    <a:ext uri="{FF2B5EF4-FFF2-40B4-BE49-F238E27FC236}">
                      <a16:creationId xmlns:a16="http://schemas.microsoft.com/office/drawing/2014/main" id="{1D72AEF8-5C54-4C14-8F67-7E016E2BCEED}"/>
                    </a:ext>
                  </a:extLst>
                </p:cNvPr>
                <p:cNvSpPr txBox="1"/>
                <p:nvPr/>
              </p:nvSpPr>
              <p:spPr>
                <a:xfrm>
                  <a:off x="8419466" y="641265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  <p:pic>
              <p:nvPicPr>
                <p:cNvPr id="549" name="Picture 548">
                  <a:extLst>
                    <a:ext uri="{FF2B5EF4-FFF2-40B4-BE49-F238E27FC236}">
                      <a16:creationId xmlns:a16="http://schemas.microsoft.com/office/drawing/2014/main" id="{80CD219C-14BE-43AC-9AE6-CE740B28E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3113" y="844028"/>
                  <a:ext cx="240432" cy="183156"/>
                </a:xfrm>
                <a:prstGeom prst="rect">
                  <a:avLst/>
                </a:prstGeom>
              </p:spPr>
            </p:pic>
            <p:sp>
              <p:nvSpPr>
                <p:cNvPr id="550" name="TextBox 549">
                  <a:extLst>
                    <a:ext uri="{FF2B5EF4-FFF2-40B4-BE49-F238E27FC236}">
                      <a16:creationId xmlns:a16="http://schemas.microsoft.com/office/drawing/2014/main" id="{013DBCD1-D7FF-4CF2-BFD0-5D5C6D9C0556}"/>
                    </a:ext>
                  </a:extLst>
                </p:cNvPr>
                <p:cNvSpPr txBox="1"/>
                <p:nvPr/>
              </p:nvSpPr>
              <p:spPr>
                <a:xfrm>
                  <a:off x="8419466" y="835578"/>
                  <a:ext cx="107067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Deploy</a:t>
                  </a:r>
                </a:p>
              </p:txBody>
            </p:sp>
          </p:grpSp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1C1F4149-4C15-4574-A2A2-AE2144CA4AA9}"/>
                  </a:ext>
                </a:extLst>
              </p:cNvPr>
              <p:cNvGrpSpPr/>
              <p:nvPr/>
            </p:nvGrpSpPr>
            <p:grpSpPr>
              <a:xfrm>
                <a:off x="6102198" y="2602656"/>
                <a:ext cx="1060309" cy="592108"/>
                <a:chOff x="6297267" y="443526"/>
                <a:chExt cx="1060309" cy="592108"/>
              </a:xfrm>
            </p:grpSpPr>
            <p:pic>
              <p:nvPicPr>
                <p:cNvPr id="539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7F8BD099-8EC4-4A92-9FD8-AC06385B96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444709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40" name="TextBox 539">
                  <a:extLst>
                    <a:ext uri="{FF2B5EF4-FFF2-40B4-BE49-F238E27FC236}">
                      <a16:creationId xmlns:a16="http://schemas.microsoft.com/office/drawing/2014/main" id="{CDE8AAE8-34D8-4AF7-9E03-00CE1AFD52F7}"/>
                    </a:ext>
                  </a:extLst>
                </p:cNvPr>
                <p:cNvSpPr txBox="1"/>
                <p:nvPr/>
              </p:nvSpPr>
              <p:spPr>
                <a:xfrm>
                  <a:off x="6297267" y="443526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541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24193C57-E13C-4DBB-8D1E-3019B852A7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642446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42" name="TextBox 541">
                  <a:extLst>
                    <a:ext uri="{FF2B5EF4-FFF2-40B4-BE49-F238E27FC236}">
                      <a16:creationId xmlns:a16="http://schemas.microsoft.com/office/drawing/2014/main" id="{BB4E1576-AB1A-4444-8642-7615166A2891}"/>
                    </a:ext>
                  </a:extLst>
                </p:cNvPr>
                <p:cNvSpPr txBox="1"/>
                <p:nvPr/>
              </p:nvSpPr>
              <p:spPr>
                <a:xfrm>
                  <a:off x="6297267" y="641264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  <p:pic>
              <p:nvPicPr>
                <p:cNvPr id="543" name="Picture 2" descr="Image result for azure security center logo">
                  <a:extLst>
                    <a:ext uri="{FF2B5EF4-FFF2-40B4-BE49-F238E27FC236}">
                      <a16:creationId xmlns:a16="http://schemas.microsoft.com/office/drawing/2014/main" id="{25924CF3-36D7-4EE9-A6A6-EEA914E297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7992" y="836762"/>
                  <a:ext cx="149584" cy="197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44" name="TextBox 543">
                  <a:extLst>
                    <a:ext uri="{FF2B5EF4-FFF2-40B4-BE49-F238E27FC236}">
                      <a16:creationId xmlns:a16="http://schemas.microsoft.com/office/drawing/2014/main" id="{7FB306B0-97AA-4EE4-8321-5237084CDFDF}"/>
                    </a:ext>
                  </a:extLst>
                </p:cNvPr>
                <p:cNvSpPr txBox="1"/>
                <p:nvPr/>
              </p:nvSpPr>
              <p:spPr>
                <a:xfrm>
                  <a:off x="6297267" y="835579"/>
                  <a:ext cx="85341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00"/>
                    <a:t>= 1 Scan</a:t>
                  </a:r>
                </a:p>
              </p:txBody>
            </p:sp>
          </p:grpSp>
          <p:pic>
            <p:nvPicPr>
              <p:cNvPr id="537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236197E2-CDAE-4218-B501-7F9A3162C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4331423" y="2436200"/>
                <a:ext cx="212958" cy="198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8" name="Picture 10" descr="https://wiki.jenkins-ci.org/download/attachments/2916393/logo-title.png?version=1&amp;modificationDate=1302753947000">
                <a:extLst>
                  <a:ext uri="{FF2B5EF4-FFF2-40B4-BE49-F238E27FC236}">
                    <a16:creationId xmlns:a16="http://schemas.microsoft.com/office/drawing/2014/main" id="{5D2CF5AF-DA39-4D02-88AD-8F817A87CD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203"/>
              <a:stretch/>
            </p:blipFill>
            <p:spPr bwMode="auto">
              <a:xfrm>
                <a:off x="4705804" y="2423708"/>
                <a:ext cx="212958" cy="246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F1EE6C3A-74CD-4988-9092-8F7C0613E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170937" y="1809149"/>
            <a:ext cx="438665" cy="43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inux icon">
            <a:extLst>
              <a:ext uri="{FF2B5EF4-FFF2-40B4-BE49-F238E27FC236}">
                <a16:creationId xmlns:a16="http://schemas.microsoft.com/office/drawing/2014/main" id="{F36E0F9D-9A6E-4367-A3AC-17BD463ED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85" y="1818300"/>
            <a:ext cx="420571" cy="42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3" name="Picture 4" descr="Related image">
            <a:extLst>
              <a:ext uri="{FF2B5EF4-FFF2-40B4-BE49-F238E27FC236}">
                <a16:creationId xmlns:a16="http://schemas.microsoft.com/office/drawing/2014/main" id="{4EB181FD-4C2F-4E78-8ED6-702FD1ED8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5" y="2351834"/>
            <a:ext cx="438769" cy="43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9B16E5-AA60-4B65-AD2F-759953CFBF90}"/>
              </a:ext>
            </a:extLst>
          </p:cNvPr>
          <p:cNvSpPr/>
          <p:nvPr/>
        </p:nvSpPr>
        <p:spPr>
          <a:xfrm>
            <a:off x="779098" y="2387547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.NET</a:t>
            </a:r>
          </a:p>
        </p:txBody>
      </p:sp>
      <p:pic>
        <p:nvPicPr>
          <p:cNvPr id="2056" name="Picture 8" descr="Image result for java icon">
            <a:extLst>
              <a:ext uri="{FF2B5EF4-FFF2-40B4-BE49-F238E27FC236}">
                <a16:creationId xmlns:a16="http://schemas.microsoft.com/office/drawing/2014/main" id="{C86B6EC6-A2BE-466B-B63C-384D61881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63" y="2322869"/>
            <a:ext cx="678428" cy="67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57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375">
        <p:fade/>
      </p:transition>
    </mc:Choice>
    <mc:Fallback xmlns="">
      <p:transition spd="med" advTm="273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01389 0.23457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1172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9.87654E-7 L -0.02205 0.23395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1" y="11698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35802E-6 L 0.02413 0.15587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777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-0.00851 0.14167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706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93827E-7 L -0.04323 0.15586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" y="7778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3" dur="20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55" grpId="0" animBg="1"/>
      <p:bldP spid="155" grpId="1" animBg="1"/>
      <p:bldP spid="10" grpId="0"/>
      <p:bldP spid="10" grpId="1"/>
      <p:bldP spid="10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3D992-F55E-124C-8240-2CE297265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759"/>
            <a:ext cx="9144000" cy="1332970"/>
          </a:xfrm>
        </p:spPr>
        <p:txBody>
          <a:bodyPr/>
          <a:lstStyle/>
          <a:p>
            <a:r>
              <a:rPr lang="en-US" dirty="0"/>
              <a:t>ACR Build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F442D-7A1D-1A43-B5CA-8C9BCF868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39440"/>
            <a:ext cx="9144000" cy="812530"/>
          </a:xfrm>
        </p:spPr>
        <p:txBody>
          <a:bodyPr/>
          <a:lstStyle/>
          <a:p>
            <a:r>
              <a:rPr lang="en-US" dirty="0"/>
              <a:t>Enabling </a:t>
            </a:r>
          </a:p>
          <a:p>
            <a:r>
              <a:rPr lang="en-US" dirty="0"/>
              <a:t>Container Lifecycle Management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26BB802-18D4-224F-99A9-9EC5EA4FA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774513"/>
            <a:ext cx="3655050" cy="365505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277EB02C-0DA5-3E44-B914-1E7495C76083}"/>
              </a:ext>
            </a:extLst>
          </p:cNvPr>
          <p:cNvSpPr txBox="1">
            <a:spLocks/>
          </p:cNvSpPr>
          <p:nvPr/>
        </p:nvSpPr>
        <p:spPr>
          <a:xfrm>
            <a:off x="1553695" y="5773783"/>
            <a:ext cx="9144000" cy="54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5"/>
              </a:rPr>
              <a:t>aka.ms/acr/build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1C326F-166E-964D-A884-F34953B09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4894" y="1225285"/>
            <a:ext cx="4753505" cy="475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51203"/>
      </p:ext>
    </p:extLst>
  </p:cSld>
  <p:clrMapOvr>
    <a:masterClrMapping/>
  </p:clrMapOvr>
  <p:transition advTm="2474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2.1|2.1|8.1|3|2.7|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.6|3.3|5.5|3.7|2.1|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5|1.9|2.5|4.4|3.5|2.5|4.2|6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2.2|3.8|1.4|5.6|3.9"/>
</p:tagLst>
</file>

<file path=ppt/theme/theme1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1015</Words>
  <Application>Microsoft Office PowerPoint</Application>
  <PresentationFormat>Widescreen</PresentationFormat>
  <Paragraphs>335</Paragraphs>
  <Slides>9</Slides>
  <Notes>7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Cambria Math</vt:lpstr>
      <vt:lpstr>Consolas</vt:lpstr>
      <vt:lpstr>Segoe UI</vt:lpstr>
      <vt:lpstr>Segoe UI Light</vt:lpstr>
      <vt:lpstr>Segoe UI Semibold</vt:lpstr>
      <vt:lpstr>Segoe UI Semilight</vt:lpstr>
      <vt:lpstr>Wingdings</vt:lpstr>
      <vt:lpstr>Connect_2016_Template_Light</vt:lpstr>
      <vt:lpstr>5-50195_Microsoft_Build_Template</vt:lpstr>
      <vt:lpstr>Announcing ACR Build  A primitive of container  lifecycle management</vt:lpstr>
      <vt:lpstr>Container Lifecycle Primitives</vt:lpstr>
      <vt:lpstr>Today’s Container DevOps Workflow</vt:lpstr>
      <vt:lpstr>ACR Build: Container OS &amp; Framework Patching</vt:lpstr>
      <vt:lpstr>PowerPoint Presentation</vt:lpstr>
      <vt:lpstr>PowerPoint Presentation</vt:lpstr>
      <vt:lpstr>PowerPoint Presentation</vt:lpstr>
      <vt:lpstr>PowerPoint Presentation</vt:lpstr>
      <vt:lpstr>ACR Build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ACR Build</dc:title>
  <dc:creator>Steve Lasker</dc:creator>
  <cp:lastModifiedBy>Steve Lasker</cp:lastModifiedBy>
  <cp:revision>7</cp:revision>
  <dcterms:created xsi:type="dcterms:W3CDTF">2018-05-07T03:32:22Z</dcterms:created>
  <dcterms:modified xsi:type="dcterms:W3CDTF">2018-06-07T19:35:56Z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stevelas@microsoft.com</vt:lpwstr>
  </property>
  <property fmtid="{D5CDD505-2E9C-101B-9397-08002B2CF9AE}" pid="5" name="MSIP_Label_f42aa342-8706-4288-bd11-ebb85995028c_SetDate">
    <vt:lpwstr>2018-05-07T04:21:36.2501014Z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